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57" r:id="rId5"/>
    <p:sldId id="325" r:id="rId6"/>
    <p:sldId id="326" r:id="rId7"/>
    <p:sldId id="259" r:id="rId8"/>
    <p:sldId id="260" r:id="rId9"/>
    <p:sldId id="327" r:id="rId10"/>
    <p:sldId id="328" r:id="rId11"/>
    <p:sldId id="262" r:id="rId12"/>
    <p:sldId id="288" r:id="rId13"/>
    <p:sldId id="263" r:id="rId14"/>
    <p:sldId id="279" r:id="rId15"/>
    <p:sldId id="280" r:id="rId16"/>
    <p:sldId id="282" r:id="rId17"/>
    <p:sldId id="283" r:id="rId18"/>
    <p:sldId id="284" r:id="rId19"/>
    <p:sldId id="264" r:id="rId20"/>
    <p:sldId id="286" r:id="rId21"/>
    <p:sldId id="285" r:id="rId22"/>
    <p:sldId id="287" r:id="rId23"/>
    <p:sldId id="329" r:id="rId24"/>
    <p:sldId id="290" r:id="rId25"/>
    <p:sldId id="307" r:id="rId26"/>
    <p:sldId id="308" r:id="rId27"/>
    <p:sldId id="309" r:id="rId28"/>
    <p:sldId id="310" r:id="rId29"/>
    <p:sldId id="331" r:id="rId30"/>
    <p:sldId id="315" r:id="rId31"/>
    <p:sldId id="332" r:id="rId32"/>
    <p:sldId id="277" r:id="rId33"/>
    <p:sldId id="316" r:id="rId34"/>
    <p:sldId id="317" r:id="rId35"/>
    <p:sldId id="304" r:id="rId36"/>
    <p:sldId id="305" r:id="rId37"/>
    <p:sldId id="306" r:id="rId38"/>
    <p:sldId id="318" r:id="rId39"/>
    <p:sldId id="319" r:id="rId40"/>
    <p:sldId id="322" r:id="rId41"/>
    <p:sldId id="320" r:id="rId42"/>
    <p:sldId id="321" r:id="rId43"/>
    <p:sldId id="333" r:id="rId44"/>
    <p:sldId id="330" r:id="rId45"/>
    <p:sldId id="324" r:id="rId46"/>
    <p:sldId id="278" r:id="rId47"/>
    <p:sldId id="27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82746" autoAdjust="0"/>
  </p:normalViewPr>
  <p:slideViewPr>
    <p:cSldViewPr snapToGrid="0">
      <p:cViewPr>
        <p:scale>
          <a:sx n="50" d="100"/>
          <a:sy n="50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D439-9BAA-42B0-9469-E7FF78C98097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DA424-85A5-4B24-99C7-00F6CED18B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53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table, bullet point and condense slide 11 and 12</a:t>
            </a:r>
          </a:p>
          <a:p>
            <a:r>
              <a:rPr lang="en-CA" dirty="0"/>
              <a:t>Keep the important things, remove anything else</a:t>
            </a:r>
          </a:p>
          <a:p>
            <a:r>
              <a:rPr lang="en-CA" dirty="0"/>
              <a:t>Leave breadcrumbs for easy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8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Very loosely say you *followed* the protocol for a scoping review -&gt; ROSES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796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Talk more about the implications of intrinsic and extrinsic factors</a:t>
            </a:r>
          </a:p>
          <a:p>
            <a:r>
              <a:rPr lang="en-CA" dirty="0"/>
              <a:t>PICTURES!</a:t>
            </a:r>
          </a:p>
          <a:p>
            <a:r>
              <a:rPr lang="en-CA" dirty="0"/>
              <a:t>Colour!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840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  <a:p>
            <a:r>
              <a:rPr lang="en-CA" dirty="0"/>
              <a:t>Table &amp; use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915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055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616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015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Whats</a:t>
            </a:r>
            <a:r>
              <a:rPr lang="en-CA" dirty="0"/>
              <a:t> the big research question?</a:t>
            </a:r>
          </a:p>
          <a:p>
            <a:r>
              <a:rPr lang="en-CA" dirty="0"/>
              <a:t>Overarching question, then two specific questions, bring up one at a time for each chapter</a:t>
            </a:r>
          </a:p>
          <a:p>
            <a:r>
              <a:rPr lang="en-CA" dirty="0"/>
              <a:t>Don’t give the punchline away, bring the audience on an adventure</a:t>
            </a:r>
          </a:p>
          <a:p>
            <a:r>
              <a:rPr lang="en-CA" dirty="0"/>
              <a:t>Consider shortening the intro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989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68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Darker blue, match colours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443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Humor hospital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069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Don’t dillydally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Breadcrumbs! &lt;- WNV</a:t>
            </a:r>
          </a:p>
          <a:p>
            <a:r>
              <a:rPr lang="en-CA" dirty="0"/>
              <a:t>Why care about crows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Whats</a:t>
            </a:r>
            <a:r>
              <a:rPr lang="en-CA" dirty="0"/>
              <a:t> the big research question?</a:t>
            </a:r>
          </a:p>
          <a:p>
            <a:r>
              <a:rPr lang="en-CA" dirty="0"/>
              <a:t>Overarching question, then two specific questions, bring up one at a time for each chapter</a:t>
            </a:r>
          </a:p>
          <a:p>
            <a:r>
              <a:rPr lang="en-CA" dirty="0"/>
              <a:t>Don’t give the punchline away, bring the audience on an adventure</a:t>
            </a:r>
          </a:p>
          <a:p>
            <a:r>
              <a:rPr lang="en-CA" dirty="0"/>
              <a:t>Consider shortening the intro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271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  <a:p>
            <a:r>
              <a:rPr lang="en-CA" dirty="0"/>
              <a:t>Add images to explain generalized environment.</a:t>
            </a:r>
          </a:p>
          <a:p>
            <a:r>
              <a:rPr lang="en-CA" dirty="0"/>
              <a:t>Bring the map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  <a:p>
            <a:r>
              <a:rPr lang="en-CA" dirty="0"/>
              <a:t>Explain the measurements explicitly.</a:t>
            </a:r>
          </a:p>
          <a:p>
            <a:endParaRPr lang="en-CA" dirty="0"/>
          </a:p>
          <a:p>
            <a:r>
              <a:rPr lang="en-CA" dirty="0"/>
              <a:t>Use this blue throughout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497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graph, then bring up the data</a:t>
            </a:r>
          </a:p>
          <a:p>
            <a:r>
              <a:rPr lang="en-CA" dirty="0"/>
              <a:t>Put results in titles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images above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65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the meme </a:t>
            </a:r>
            <a:r>
              <a:rPr lang="en-CA" dirty="0">
                <a:sym typeface="Wingdings" panose="05000000000000000000" pitchFamily="2" charset="2"/>
              </a:rPr>
              <a:t></a:t>
            </a:r>
          </a:p>
          <a:p>
            <a:r>
              <a:rPr lang="en-CA" dirty="0">
                <a:sym typeface="Wingdings" panose="05000000000000000000" pitchFamily="2" charset="2"/>
              </a:rPr>
              <a:t>Add examples of factors on the slide, then hold people’s hand throughout the presentation</a:t>
            </a:r>
          </a:p>
          <a:p>
            <a:r>
              <a:rPr lang="en-CA" dirty="0">
                <a:sym typeface="Wingdings" panose="05000000000000000000" pitchFamily="2" charset="2"/>
              </a:rPr>
              <a:t>Add maybe a color box for each factor, then reuse throughout</a:t>
            </a:r>
          </a:p>
          <a:p>
            <a:r>
              <a:rPr lang="en-CA" dirty="0">
                <a:sym typeface="Wingdings" panose="05000000000000000000" pitchFamily="2" charset="2"/>
              </a:rPr>
              <a:t>Source the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781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Take it piece by piece, step by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826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442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Pkug</a:t>
            </a:r>
            <a:r>
              <a:rPr lang="en-CA" dirty="0"/>
              <a:t> KMGs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988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735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3922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7320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Whats</a:t>
            </a:r>
            <a:r>
              <a:rPr lang="en-CA" dirty="0"/>
              <a:t> the big research question?</a:t>
            </a:r>
          </a:p>
          <a:p>
            <a:r>
              <a:rPr lang="en-CA" dirty="0"/>
              <a:t>Overarching question, then two specific questions, bring up one at a time for each chapter</a:t>
            </a:r>
          </a:p>
          <a:p>
            <a:r>
              <a:rPr lang="en-CA" dirty="0"/>
              <a:t>Don’t give the punchline away, bring the audience on an adventure</a:t>
            </a:r>
          </a:p>
          <a:p>
            <a:r>
              <a:rPr lang="en-CA" dirty="0"/>
              <a:t>Consider shortening the intro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769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41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102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animations</a:t>
            </a:r>
          </a:p>
          <a:p>
            <a:r>
              <a:rPr lang="en-CA" dirty="0"/>
              <a:t>Walk people through it</a:t>
            </a:r>
          </a:p>
          <a:p>
            <a:r>
              <a:rPr lang="en-CA" dirty="0"/>
              <a:t>Bold or bring attention to the main points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450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Whats</a:t>
            </a:r>
            <a:r>
              <a:rPr lang="en-CA" dirty="0"/>
              <a:t> the big research question?</a:t>
            </a:r>
          </a:p>
          <a:p>
            <a:r>
              <a:rPr lang="en-CA" dirty="0"/>
              <a:t>Overarching question, then two specific questions, bring up one at a time for each chapter</a:t>
            </a:r>
          </a:p>
          <a:p>
            <a:r>
              <a:rPr lang="en-CA" dirty="0"/>
              <a:t>Don’t give the punchline away, bring the audience on an adventure</a:t>
            </a:r>
          </a:p>
          <a:p>
            <a:r>
              <a:rPr lang="en-CA" dirty="0"/>
              <a:t>Consider shortening the intro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944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7229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 THE ARROW SA-&gt;BAT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1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CE4F-DD64-D858-64FD-75303B18B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E802A-309A-EA58-8426-4FB781ABE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524E8-C51B-48F7-BEAF-E8EA4E1E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61658-98F1-0767-5BD5-A4C3CEAC2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E2CF-9272-14BF-C205-A5D19A57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83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227-A8ED-1988-346F-CC127A6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C1706-543E-F02A-2575-CAA6E9FF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9F1D-A970-AB84-68C5-4473B29A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AE7-C6D7-B9E6-922B-B435DDB0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8236-AFEE-1B19-3102-B622B232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13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4C018-A0FD-A44C-06C8-EC793459E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C100E-14D5-A5F2-1618-0F6EB0E82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F0AC-86CB-E23C-3386-98C2BCF9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55724-FCE7-6F6C-4AE7-FA7FC76D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F957-6A15-62EB-5DAF-07F8327D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33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7C0-7E42-E8BB-54A9-F5C50F5D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2B7B-8777-A8A5-C176-7E3876E1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E83C-A583-8DD2-0BA3-EA5F0E4D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9BA94-982B-F5BF-0871-03D3BF30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F89A-7C15-CC34-D658-B26E3127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4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B354-B4E6-A1F0-9AC2-0B6C0C14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95D5C-98FB-D187-3F3F-AA89624BF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3CDD5-D775-0E16-E4A8-11E13525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05F64-B475-7D6A-85D2-AA4181C7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0764-3884-2581-16F9-CF0D3599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01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0F63-0BCB-4B01-B92F-197EC9D0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8A58-FD75-C729-9EE5-17B70D1F5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2C0CC-B5F5-3575-459F-EAA964E52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E6B1-C2A9-3A98-9D31-AC989A8B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803DB-192B-C7A7-F768-213B281A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B4F44-76D3-EA5C-F62B-015A755D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0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4B3B-6426-CA2D-5138-5E0352A6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9668E-3F58-ED39-2B09-F7D32D62B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6602B-5295-3018-ECF1-E5CE5C941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EE063-D528-229B-5058-90C29E26B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A616-46EB-E0E8-8A40-ACC7B7789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3B243-DCED-0B6D-811F-023102FB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44853-66AD-3A3F-8672-31CE8A0B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8FF276-1ECD-0D62-FBD8-5C5A8DFA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8C46-3F37-A6B8-A4E4-31E40515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C807A-6385-259C-8926-88C4302A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F74D1-2289-09C8-3B51-637849C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EAFF3-DACD-DDF8-2B6C-84C527A1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86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4AB1F-3560-2948-02EB-A16A8AEF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78AF-CB8F-53ED-F755-2DCAEB8E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4F8-3A27-59E9-676A-5B1EDA07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11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7782-1FCF-A73C-8154-54E23442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21EF-E7DA-57B4-FA11-A7067349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0EB12-1791-AFB5-ACBC-94F37FFFB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8737-FF60-5AA5-59F1-CCADE9D8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8A68-88EB-9FE8-CC97-E2394F5D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53599-E29A-3365-10CA-D2476479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0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D88A-0722-B7DF-C7EC-42EB183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52FFC-8E7C-5C84-E6E7-2C8D41E9A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40A95-88EA-759F-3E52-26FAEE088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F2E66-5BBF-C7EE-06B6-A8A5AFDA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028F0-1BA1-C165-7A91-EE05643E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7EB7-1C7E-8325-2C75-8CF9F447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12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903FD-E28F-85B9-C0D2-861347C3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69D55-5048-B954-ECD2-0EBC5D76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AF7C-C3CE-514B-BD61-517CBCD7F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405E7-AB25-4C21-95B3-E9188697BB32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E57F1-4255-603D-CF4F-A2742B071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1B912-6F5B-4225-111A-32D6E306E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1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4.sv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.wdp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5.png"/><Relationship Id="rId2" Type="http://schemas.openxmlformats.org/officeDocument/2006/relationships/image" Target="../media/image1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5.png"/><Relationship Id="rId5" Type="http://schemas.openxmlformats.org/officeDocument/2006/relationships/image" Target="../media/image19.png"/><Relationship Id="rId15" Type="http://schemas.openxmlformats.org/officeDocument/2006/relationships/image" Target="../media/image12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8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0.svg"/><Relationship Id="rId18" Type="http://schemas.openxmlformats.org/officeDocument/2006/relationships/image" Target="../media/image5.png"/><Relationship Id="rId3" Type="http://schemas.openxmlformats.org/officeDocument/2006/relationships/image" Target="../media/image37.png"/><Relationship Id="rId21" Type="http://schemas.microsoft.com/office/2007/relationships/hdphoto" Target="../media/hdphoto2.wdp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8.svg"/><Relationship Id="rId5" Type="http://schemas.openxmlformats.org/officeDocument/2006/relationships/image" Target="../media/image27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39.svg"/><Relationship Id="rId14" Type="http://schemas.openxmlformats.org/officeDocument/2006/relationships/image" Target="../media/image21.png"/><Relationship Id="rId2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5.png"/><Relationship Id="rId5" Type="http://schemas.openxmlformats.org/officeDocument/2006/relationships/image" Target="../media/image19.png"/><Relationship Id="rId15" Type="http://schemas.openxmlformats.org/officeDocument/2006/relationships/image" Target="../media/image12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5.png"/><Relationship Id="rId5" Type="http://schemas.openxmlformats.org/officeDocument/2006/relationships/image" Target="../media/image19.png"/><Relationship Id="rId15" Type="http://schemas.openxmlformats.org/officeDocument/2006/relationships/image" Target="../media/image12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jp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microsoft.com/office/2007/relationships/hdphoto" Target="../media/hdphoto6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59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9409"/>
            <a:ext cx="9144000" cy="1806108"/>
          </a:xfrm>
        </p:spPr>
        <p:txBody>
          <a:bodyPr>
            <a:normAutofit/>
          </a:bodyPr>
          <a:lstStyle/>
          <a:p>
            <a:r>
              <a:rPr lang="en-CA" sz="4400" b="1" dirty="0"/>
              <a:t>Sentinel Behaviour and Urban Environments: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577"/>
            <a:ext cx="9144000" cy="23534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CA" sz="3600" dirty="0"/>
              <a:t>A </a:t>
            </a:r>
            <a:r>
              <a:rPr lang="fr-CA" sz="3600" dirty="0" err="1"/>
              <a:t>Corvid’s</a:t>
            </a:r>
            <a:r>
              <a:rPr lang="fr-CA" sz="3600" dirty="0"/>
              <a:t> Perspective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</a:t>
            </a:r>
          </a:p>
          <a:p>
            <a:r>
              <a:rPr lang="en-CA" dirty="0">
                <a:cs typeface="Calibri"/>
              </a:rPr>
              <a:t>Thesis Defense – September 9</a:t>
            </a:r>
            <a:r>
              <a:rPr lang="en-CA" baseline="30000" dirty="0">
                <a:cs typeface="Calibri"/>
              </a:rPr>
              <a:t>th</a:t>
            </a:r>
            <a:r>
              <a:rPr lang="en-CA" dirty="0">
                <a:cs typeface="Calibri"/>
              </a:rPr>
              <a:t>, 2024</a:t>
            </a: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2C0C-A58E-E51D-B21F-DFEB8681F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Sentinel behaviour was originally thought to be a </a:t>
            </a:r>
            <a:r>
              <a:rPr lang="en-CA" b="1" dirty="0">
                <a:solidFill>
                  <a:srgbClr val="FF0000"/>
                </a:solidFill>
              </a:rPr>
              <a:t>selfless</a:t>
            </a:r>
            <a:r>
              <a:rPr lang="en-CA" dirty="0"/>
              <a:t> behaviour.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57D46-E5AB-6A59-0925-DEB7D64DA50C}"/>
              </a:ext>
            </a:extLst>
          </p:cNvPr>
          <p:cNvSpPr txBox="1"/>
          <p:nvPr/>
        </p:nvSpPr>
        <p:spPr>
          <a:xfrm>
            <a:off x="838200" y="5538768"/>
            <a:ext cx="9429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Costs of sentinel behaviour compensated by the actions of other sentinels.</a:t>
            </a:r>
          </a:p>
        </p:txBody>
      </p:sp>
      <p:pic>
        <p:nvPicPr>
          <p:cNvPr id="10" name="Graphic 9" descr="Repeat with solid fill">
            <a:extLst>
              <a:ext uri="{FF2B5EF4-FFF2-40B4-BE49-F238E27FC236}">
                <a16:creationId xmlns:a16="http://schemas.microsoft.com/office/drawing/2014/main" id="{9C1F3761-6140-FD86-0CB7-6C035A7C3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034" y="2809249"/>
            <a:ext cx="2229932" cy="2229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D61B34-AD03-A27B-4B75-FBF137D1493A}"/>
              </a:ext>
            </a:extLst>
          </p:cNvPr>
          <p:cNvSpPr txBox="1"/>
          <p:nvPr/>
        </p:nvSpPr>
        <p:spPr>
          <a:xfrm>
            <a:off x="2873066" y="4961353"/>
            <a:ext cx="143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Sentinel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7DF3C5-57A1-C64A-27CC-94D7965B1E37}"/>
              </a:ext>
            </a:extLst>
          </p:cNvPr>
          <p:cNvSpPr txBox="1"/>
          <p:nvPr/>
        </p:nvSpPr>
        <p:spPr>
          <a:xfrm>
            <a:off x="7483013" y="4961353"/>
            <a:ext cx="1373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Forage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7741FFA-CAC9-9ED8-B3CB-98A3C40BCB41}"/>
              </a:ext>
            </a:extLst>
          </p:cNvPr>
          <p:cNvCxnSpPr>
            <a:cxnSpLocks/>
          </p:cNvCxnSpPr>
          <p:nvPr/>
        </p:nvCxnSpPr>
        <p:spPr>
          <a:xfrm flipV="1">
            <a:off x="10074502" y="3405766"/>
            <a:ext cx="709453" cy="2586822"/>
          </a:xfrm>
          <a:prstGeom prst="curvedConnector3">
            <a:avLst>
              <a:gd name="adj1" fmla="val 244999"/>
            </a:avLst>
          </a:prstGeom>
          <a:ln w="1016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E828EE-B021-30F6-4D00-DD8FE4756A72}"/>
              </a:ext>
            </a:extLst>
          </p:cNvPr>
          <p:cNvSpPr txBox="1"/>
          <p:nvPr/>
        </p:nvSpPr>
        <p:spPr>
          <a:xfrm>
            <a:off x="1332536" y="2838672"/>
            <a:ext cx="25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6CA5B-752E-39A1-6C8E-CA9CE0818141}"/>
              </a:ext>
            </a:extLst>
          </p:cNvPr>
          <p:cNvSpPr txBox="1"/>
          <p:nvPr/>
        </p:nvSpPr>
        <p:spPr>
          <a:xfrm>
            <a:off x="6548380" y="2466923"/>
            <a:ext cx="326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 Foraging efficiency</a:t>
            </a:r>
          </a:p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 Predation risk</a:t>
            </a:r>
            <a:endParaRPr lang="en-CA" sz="2400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AE2EC3-7B4E-F4A8-9E7A-7BA23FAFE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418" flipH="1">
            <a:off x="2740586" y="3549257"/>
            <a:ext cx="1850577" cy="851266"/>
          </a:xfrm>
          <a:prstGeom prst="rect">
            <a:avLst/>
          </a:prstGeom>
        </p:spPr>
      </p:pic>
      <p:pic>
        <p:nvPicPr>
          <p:cNvPr id="6" name="Picture 5" descr="A silhouette of a meerkat&#10;&#10;Description automatically generated">
            <a:extLst>
              <a:ext uri="{FF2B5EF4-FFF2-40B4-BE49-F238E27FC236}">
                <a16:creationId xmlns:a16="http://schemas.microsoft.com/office/drawing/2014/main" id="{4907686B-50F9-10CD-8DA3-E7681144B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13" y="2605060"/>
            <a:ext cx="1283074" cy="1385719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686B60-1B41-27ED-FC40-5E5E60AE3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418" flipH="1">
            <a:off x="9650104" y="3573247"/>
            <a:ext cx="1240789" cy="570763"/>
          </a:xfrm>
          <a:prstGeom prst="rect">
            <a:avLst/>
          </a:prstGeom>
        </p:spPr>
      </p:pic>
      <p:pic>
        <p:nvPicPr>
          <p:cNvPr id="17" name="Picture 16" descr="A silhouette of a meerkat&#10;&#10;Description automatically generated">
            <a:extLst>
              <a:ext uri="{FF2B5EF4-FFF2-40B4-BE49-F238E27FC236}">
                <a16:creationId xmlns:a16="http://schemas.microsoft.com/office/drawing/2014/main" id="{012DD56C-FB95-F796-5DC7-721C52A3F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33" y="3011704"/>
            <a:ext cx="772770" cy="834591"/>
          </a:xfrm>
          <a:prstGeom prst="rect">
            <a:avLst/>
          </a:prstGeom>
        </p:spPr>
      </p:pic>
      <p:pic>
        <p:nvPicPr>
          <p:cNvPr id="26" name="Picture 25" descr="A black silhouette of a dog&#10;&#10;Description automatically generated">
            <a:extLst>
              <a:ext uri="{FF2B5EF4-FFF2-40B4-BE49-F238E27FC236}">
                <a16:creationId xmlns:a16="http://schemas.microsoft.com/office/drawing/2014/main" id="{30A1CBB4-200D-E615-FA1E-C21AAA557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082" y="3572763"/>
            <a:ext cx="1657735" cy="110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525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More recently, empirical studies support the </a:t>
            </a:r>
            <a:r>
              <a:rPr lang="en-CA" sz="2800" b="1" dirty="0">
                <a:solidFill>
                  <a:srgbClr val="0070C0"/>
                </a:solidFill>
              </a:rPr>
              <a:t>selfish</a:t>
            </a:r>
            <a:r>
              <a:rPr lang="en-CA" sz="2800" dirty="0"/>
              <a:t>, state-dependent model for sentinel behaviour.</a:t>
            </a:r>
          </a:p>
          <a:p>
            <a:endParaRPr lang="en-C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04AD7-6B56-62B0-C092-E12E46DFECFA}"/>
              </a:ext>
            </a:extLst>
          </p:cNvPr>
          <p:cNvSpPr txBox="1"/>
          <p:nvPr/>
        </p:nvSpPr>
        <p:spPr>
          <a:xfrm>
            <a:off x="838200" y="4043927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Decision to perform sentinel behaviour dependent on individual’s energetic state &amp; need for safety.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344DC-6E4B-86DE-6968-DA3360FBFA14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CB51BEB-74E0-696C-8836-C8C95F29E1ED}"/>
              </a:ext>
            </a:extLst>
          </p:cNvPr>
          <p:cNvCxnSpPr>
            <a:cxnSpLocks/>
            <a:endCxn id="65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968390-FD29-F7A1-BA52-AE1311F6D0EC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515F82D5-19BB-76A2-AB0E-3CF9487B0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8323" y="4237713"/>
            <a:ext cx="914400" cy="914400"/>
          </a:xfrm>
          <a:prstGeom prst="rect">
            <a:avLst/>
          </a:prstGeom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FBB4A8F-A17D-84D2-1BA0-7DB4768235B0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130BFCD-2389-996C-C039-A874EEC59C35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2E1E9D82-508B-77A1-12E4-C19611B685D3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D98CC02-970C-DBDB-322A-BCEEB9B94062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E9CCDE6-B42E-65CF-5AE4-B139CBDFBE27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EEEFD52-12A7-58DE-1683-6498807CF4B5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63" name="Graphic 62" descr="Full battery with solid fill">
            <a:extLst>
              <a:ext uri="{FF2B5EF4-FFF2-40B4-BE49-F238E27FC236}">
                <a16:creationId xmlns:a16="http://schemas.microsoft.com/office/drawing/2014/main" id="{1371D95E-C0C2-8046-C0E5-5FCC5B829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65" name="Graphic 64" descr="Battery with solid fill">
            <a:extLst>
              <a:ext uri="{FF2B5EF4-FFF2-40B4-BE49-F238E27FC236}">
                <a16:creationId xmlns:a16="http://schemas.microsoft.com/office/drawing/2014/main" id="{AADACDD2-D0C3-CA5C-42FF-96F4DDC45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67" name="Graphic 66" descr="Battery charging with solid fill">
            <a:extLst>
              <a:ext uri="{FF2B5EF4-FFF2-40B4-BE49-F238E27FC236}">
                <a16:creationId xmlns:a16="http://schemas.microsoft.com/office/drawing/2014/main" id="{6DA549C4-D63D-3371-BFF2-DC0CE1174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9D050B2F-AC8F-6FC1-D038-C0064519C4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Empty battery with solid fill">
            <a:extLst>
              <a:ext uri="{FF2B5EF4-FFF2-40B4-BE49-F238E27FC236}">
                <a16:creationId xmlns:a16="http://schemas.microsoft.com/office/drawing/2014/main" id="{94591CCA-D1EC-C1B2-94F9-F971A7FA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3" name="Picture 2" descr="A silhouette of a meerkat&#10;&#10;Description automatically generated">
            <a:extLst>
              <a:ext uri="{FF2B5EF4-FFF2-40B4-BE49-F238E27FC236}">
                <a16:creationId xmlns:a16="http://schemas.microsoft.com/office/drawing/2014/main" id="{C90A85ED-949D-16D2-0022-C3AC16D2A9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8" name="Picture 7" descr="A black silhouette of a dog&#10;&#10;Description automatically generated">
            <a:extLst>
              <a:ext uri="{FF2B5EF4-FFF2-40B4-BE49-F238E27FC236}">
                <a16:creationId xmlns:a16="http://schemas.microsoft.com/office/drawing/2014/main" id="{E8D68BED-EF69-2B9D-094F-D413EDA32D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DD7538-B1B9-1357-2CEF-AC91EE6B9E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11" name="Picture 10" descr="A silhouette of a meerkat&#10;&#10;Description automatically generated">
            <a:extLst>
              <a:ext uri="{FF2B5EF4-FFF2-40B4-BE49-F238E27FC236}">
                <a16:creationId xmlns:a16="http://schemas.microsoft.com/office/drawing/2014/main" id="{26044DE6-6458-DF05-285A-590D213BC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/>
      <p:bldP spid="58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Decisions, decisions…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4671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2800" dirty="0"/>
              <a:t>This decision could be affected by </a:t>
            </a:r>
            <a:r>
              <a:rPr lang="en-CA" sz="2800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sz="2800" dirty="0"/>
              <a:t> and </a:t>
            </a:r>
            <a:r>
              <a:rPr lang="en-CA" sz="2800" b="1" dirty="0">
                <a:solidFill>
                  <a:srgbClr val="7030A0"/>
                </a:solidFill>
              </a:rPr>
              <a:t>extrinsic factors</a:t>
            </a:r>
            <a:r>
              <a:rPr lang="en-CA" sz="28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65C6D7-11CD-B7CC-4CAF-64FC88C24639}"/>
              </a:ext>
            </a:extLst>
          </p:cNvPr>
          <p:cNvSpPr txBox="1"/>
          <p:nvPr/>
        </p:nvSpPr>
        <p:spPr>
          <a:xfrm>
            <a:off x="838200" y="3924192"/>
            <a:ext cx="4671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Understanding the effects and interactions between these factors can provide insights into the decision-making of similar behaviours.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9060CE-A2EF-57DC-B304-B8F9AC5F64C8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57" name="Connector: Curved 19">
            <a:extLst>
              <a:ext uri="{FF2B5EF4-FFF2-40B4-BE49-F238E27FC236}">
                <a16:creationId xmlns:a16="http://schemas.microsoft.com/office/drawing/2014/main" id="{3434F415-7A28-B042-F8B7-5D22B2A5B671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FF32BE2-954E-BFA3-38D1-4AEF5944A50B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45FDBD69-3D48-3C21-D486-7997D8306EEB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9E03F61-3796-BF32-D91E-A457DE9F4129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4FDF6FA2-9DF4-7376-C945-DB47B5D850D2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03FAFBF-E90B-878C-D90D-95320510F1B8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A9458F2E-0FD9-18E6-2E5F-1219960D99AC}"/>
              </a:ext>
            </a:extLst>
          </p:cNvPr>
          <p:cNvCxnSpPr>
            <a:cxnSpLocks/>
            <a:stCxn id="80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813D5D9-9D1F-F48C-E079-30D98DCE4DF2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72" name="Graphic 71" descr="Full battery with solid fill">
            <a:extLst>
              <a:ext uri="{FF2B5EF4-FFF2-40B4-BE49-F238E27FC236}">
                <a16:creationId xmlns:a16="http://schemas.microsoft.com/office/drawing/2014/main" id="{47170DDC-17B6-2467-9AB6-0AC826920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73" name="Graphic 72" descr="Battery with solid fill">
            <a:extLst>
              <a:ext uri="{FF2B5EF4-FFF2-40B4-BE49-F238E27FC236}">
                <a16:creationId xmlns:a16="http://schemas.microsoft.com/office/drawing/2014/main" id="{9AD84AE6-8D3F-EFB3-9B9E-6EDDCECBF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74" name="Graphic 73" descr="Battery charging with solid fill">
            <a:extLst>
              <a:ext uri="{FF2B5EF4-FFF2-40B4-BE49-F238E27FC236}">
                <a16:creationId xmlns:a16="http://schemas.microsoft.com/office/drawing/2014/main" id="{F85799E9-24C3-2848-AD90-1BD935F6F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0BF46463-1ED7-3017-3262-C2262C8875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Empty battery with solid fill">
            <a:extLst>
              <a:ext uri="{FF2B5EF4-FFF2-40B4-BE49-F238E27FC236}">
                <a16:creationId xmlns:a16="http://schemas.microsoft.com/office/drawing/2014/main" id="{E78EABA5-9433-DCFB-FE26-472100636D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77" name="Picture 76" descr="A silhouette of a meerkat&#10;&#10;Description automatically generated">
            <a:extLst>
              <a:ext uri="{FF2B5EF4-FFF2-40B4-BE49-F238E27FC236}">
                <a16:creationId xmlns:a16="http://schemas.microsoft.com/office/drawing/2014/main" id="{7318FA61-455F-DA15-E351-DBC6338E5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78" name="Picture 77" descr="A black silhouette of a dog&#10;&#10;Description automatically generated">
            <a:extLst>
              <a:ext uri="{FF2B5EF4-FFF2-40B4-BE49-F238E27FC236}">
                <a16:creationId xmlns:a16="http://schemas.microsoft.com/office/drawing/2014/main" id="{F2FE3D86-6D11-4EA9-3141-7625201CA3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79" name="Picture 7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372C32-305B-5201-A2C0-EAE9EE242A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80" name="Picture 79" descr="A silhouette of a meerkat&#10;&#10;Description automatically generated">
            <a:extLst>
              <a:ext uri="{FF2B5EF4-FFF2-40B4-BE49-F238E27FC236}">
                <a16:creationId xmlns:a16="http://schemas.microsoft.com/office/drawing/2014/main" id="{737F29F9-153D-A4EA-6363-C3FCEC3EF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EF88-62F7-F6FB-5484-D6A41FD8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100380"/>
          </a:xfrm>
        </p:spPr>
        <p:txBody>
          <a:bodyPr anchor="b">
            <a:normAutofit/>
          </a:bodyPr>
          <a:lstStyle/>
          <a:p>
            <a:r>
              <a:rPr lang="en-CA" sz="54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B600-4B8E-9009-C74D-5AB66452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739900"/>
            <a:ext cx="7560564" cy="402940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CA" dirty="0"/>
              <a:t>We searched Web of Sciences on Nov. 1</a:t>
            </a:r>
            <a:r>
              <a:rPr lang="en-CA" baseline="30000" dirty="0"/>
              <a:t>st</a:t>
            </a:r>
            <a:r>
              <a:rPr lang="en-CA" dirty="0"/>
              <a:t>, 2022</a:t>
            </a:r>
          </a:p>
          <a:p>
            <a:pPr marL="0" indent="0">
              <a:buNone/>
            </a:pPr>
            <a:r>
              <a:rPr lang="en-CA" dirty="0"/>
              <a:t>- “Sentinel AND </a:t>
            </a:r>
            <a:r>
              <a:rPr lang="en-CA" dirty="0" err="1"/>
              <a:t>Behavio</a:t>
            </a:r>
            <a:r>
              <a:rPr lang="en-CA" dirty="0"/>
              <a:t>*” as keywords</a:t>
            </a:r>
          </a:p>
          <a:p>
            <a:pPr marL="0" indent="0">
              <a:buNone/>
            </a:pPr>
            <a:r>
              <a:rPr lang="en-CA" dirty="0"/>
              <a:t>- Filtered by major concepts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BD2AA-A580-59A2-F690-A8030CCCE7EF}"/>
              </a:ext>
            </a:extLst>
          </p:cNvPr>
          <p:cNvSpPr txBox="1">
            <a:spLocks/>
          </p:cNvSpPr>
          <p:nvPr/>
        </p:nvSpPr>
        <p:spPr>
          <a:xfrm>
            <a:off x="630936" y="3429000"/>
            <a:ext cx="9224264" cy="27752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Inclusion criteria:</a:t>
            </a:r>
          </a:p>
          <a:p>
            <a:pPr>
              <a:buFontTx/>
              <a:buChar char="-"/>
            </a:pPr>
            <a:r>
              <a:rPr lang="en-CA" dirty="0"/>
              <a:t>Must be experimental</a:t>
            </a:r>
          </a:p>
          <a:p>
            <a:pPr>
              <a:buFontTx/>
              <a:buChar char="-"/>
            </a:pPr>
            <a:r>
              <a:rPr lang="en-CA" dirty="0"/>
              <a:t>Model species must be vertebrate and not aquatic</a:t>
            </a:r>
          </a:p>
          <a:p>
            <a:pPr>
              <a:buFontTx/>
              <a:buChar char="-"/>
            </a:pPr>
            <a:r>
              <a:rPr lang="en-CA" dirty="0"/>
              <a:t>Must be published after 1970</a:t>
            </a:r>
          </a:p>
          <a:p>
            <a:pPr>
              <a:buFontTx/>
              <a:buChar char="-"/>
            </a:pPr>
            <a:r>
              <a:rPr lang="en-CA" dirty="0"/>
              <a:t>Must be related to animal behaviour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714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397B-B0DB-2499-C080-C6DA38CE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785614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Search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8359-3082-AF85-DC77-88ACC2B2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189258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Search string returned 364 records.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After screening, we retained 42 studies that fit our inclusion criteria.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8A944-3864-97A0-A0B1-F289751DB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12" y="640080"/>
            <a:ext cx="628488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77C3-8EDB-2A74-A3C5-0244EF1C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Trends observed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75FEC-BE51-6C88-E02D-FA9EAC80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504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effects of several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and </a:t>
            </a: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were common in both mammalian and avian species, including:</a:t>
            </a:r>
          </a:p>
          <a:p>
            <a:pPr>
              <a:buFontTx/>
              <a:buChar char="-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factors such as sex, body mass, and satiation</a:t>
            </a:r>
          </a:p>
          <a:p>
            <a:pPr>
              <a:buFontTx/>
              <a:buChar char="-"/>
            </a:pP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such as dominance, group size, and risk</a:t>
            </a:r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Many factors are </a:t>
            </a:r>
            <a:r>
              <a:rPr lang="en-CA" b="1" dirty="0"/>
              <a:t>energy-related</a:t>
            </a:r>
            <a:r>
              <a:rPr lang="en-CA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F5B1-53B4-0E79-CA2D-BA3B2D6E49E1}"/>
              </a:ext>
            </a:extLst>
          </p:cNvPr>
          <p:cNvSpPr txBox="1"/>
          <p:nvPr/>
        </p:nvSpPr>
        <p:spPr>
          <a:xfrm>
            <a:off x="838200" y="52792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An interaction between sex and dominance was often reported.</a:t>
            </a:r>
          </a:p>
        </p:txBody>
      </p:sp>
    </p:spTree>
    <p:extLst>
      <p:ext uri="{BB962C8B-B14F-4D97-AF65-F5344CB8AC3E}">
        <p14:creationId xmlns:p14="http://schemas.microsoft.com/office/powerpoint/2010/main" val="39292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081362-AD60-4FB6-831A-1457CDFE8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3208"/>
              </p:ext>
            </p:extLst>
          </p:nvPr>
        </p:nvGraphicFramePr>
        <p:xfrm>
          <a:off x="2566985" y="1201050"/>
          <a:ext cx="7058030" cy="540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360172012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10597298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918063882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r>
                        <a:rPr lang="en-CA" sz="28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Highest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Lowest 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5168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2307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Body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23813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Satiation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88671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rgbClr val="7030A0"/>
                          </a:solidFill>
                        </a:rPr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62140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925"/>
          </a:xfrm>
        </p:spPr>
        <p:txBody>
          <a:bodyPr>
            <a:normAutofit fontScale="90000"/>
          </a:bodyPr>
          <a:lstStyle/>
          <a:p>
            <a:r>
              <a:rPr lang="en-CA" dirty="0"/>
              <a:t>Energy-related factors</a:t>
            </a:r>
          </a:p>
        </p:txBody>
      </p:sp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C698BA90-E14F-FE25-BACD-467CC2DA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913" y="2331415"/>
            <a:ext cx="914400" cy="914400"/>
          </a:xfrm>
          <a:prstGeom prst="rect">
            <a:avLst/>
          </a:prstGeom>
        </p:spPr>
      </p:pic>
      <p:pic>
        <p:nvPicPr>
          <p:cNvPr id="30" name="Graphic 29" descr="Male with solid fill">
            <a:extLst>
              <a:ext uri="{FF2B5EF4-FFF2-40B4-BE49-F238E27FC236}">
                <a16:creationId xmlns:a16="http://schemas.microsoft.com/office/drawing/2014/main" id="{963D1F5E-410A-2094-1A19-8740F513B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2384797"/>
            <a:ext cx="914400" cy="914400"/>
          </a:xfrm>
          <a:prstGeom prst="rect">
            <a:avLst/>
          </a:prstGeom>
        </p:spPr>
      </p:pic>
      <p:pic>
        <p:nvPicPr>
          <p:cNvPr id="46" name="Graphic 45" descr="Group of people with solid fill">
            <a:extLst>
              <a:ext uri="{FF2B5EF4-FFF2-40B4-BE49-F238E27FC236}">
                <a16:creationId xmlns:a16="http://schemas.microsoft.com/office/drawing/2014/main" id="{02DEF37A-CEC7-84B3-D49D-5680F6234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913" y="5573070"/>
            <a:ext cx="914400" cy="914400"/>
          </a:xfrm>
          <a:prstGeom prst="rect">
            <a:avLst/>
          </a:prstGeom>
        </p:spPr>
      </p:pic>
      <p:pic>
        <p:nvPicPr>
          <p:cNvPr id="48" name="Graphic 47" descr="Group of women with solid fill">
            <a:extLst>
              <a:ext uri="{FF2B5EF4-FFF2-40B4-BE49-F238E27FC236}">
                <a16:creationId xmlns:a16="http://schemas.microsoft.com/office/drawing/2014/main" id="{494DBEAF-EA74-5F1F-ED2E-9D1171A64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799" y="5618515"/>
            <a:ext cx="914400" cy="914400"/>
          </a:xfrm>
          <a:prstGeom prst="rect">
            <a:avLst/>
          </a:prstGeom>
        </p:spPr>
      </p:pic>
      <p:pic>
        <p:nvPicPr>
          <p:cNvPr id="6" name="Picture 5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6DA19D7-A668-FD3B-E257-EEB1CE87BE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082" y="4513823"/>
            <a:ext cx="876062" cy="876062"/>
          </a:xfrm>
          <a:prstGeom prst="rect">
            <a:avLst/>
          </a:prstGeom>
        </p:spPr>
      </p:pic>
      <p:pic>
        <p:nvPicPr>
          <p:cNvPr id="7" name="Picture 6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B95A36D3-C181-496D-4E9B-A1617DFAE5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5657969" y="4510361"/>
            <a:ext cx="876061" cy="879524"/>
          </a:xfrm>
          <a:prstGeom prst="rect">
            <a:avLst/>
          </a:prstGeom>
        </p:spPr>
      </p:pic>
      <p:pic>
        <p:nvPicPr>
          <p:cNvPr id="29" name="Graphic 28" descr="Feather with solid fill">
            <a:extLst>
              <a:ext uri="{FF2B5EF4-FFF2-40B4-BE49-F238E27FC236}">
                <a16:creationId xmlns:a16="http://schemas.microsoft.com/office/drawing/2014/main" id="{5E5344B0-47A2-EE03-3B02-0D1569F374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913" y="3422619"/>
            <a:ext cx="914400" cy="914400"/>
          </a:xfrm>
          <a:prstGeom prst="rect">
            <a:avLst/>
          </a:prstGeom>
        </p:spPr>
      </p:pic>
      <p:pic>
        <p:nvPicPr>
          <p:cNvPr id="34" name="Picture 33" descr="A set of weights with text&#10;&#10;Description automatically generated with medium confidence">
            <a:extLst>
              <a:ext uri="{FF2B5EF4-FFF2-40B4-BE49-F238E27FC236}">
                <a16:creationId xmlns:a16="http://schemas.microsoft.com/office/drawing/2014/main" id="{B8CA17D4-4B44-76FA-631A-11305AFD23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9323" b="60990" l="57925" r="95353">
                        <a14:foregroundMark x1="58625" y1="60573" x2="57925" y2="59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46" t="36668" b="36295"/>
          <a:stretch/>
        </p:blipFill>
        <p:spPr>
          <a:xfrm>
            <a:off x="5437439" y="3283609"/>
            <a:ext cx="1661931" cy="11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Dominance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306" y="2252591"/>
                <a:ext cx="5111658" cy="34386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dirty="0"/>
                  <a:t>	</a:t>
                </a:r>
                <a:r>
                  <a:rPr lang="en-CA" sz="4000" b="1" dirty="0"/>
                  <a:t>&gt;	   </a:t>
                </a:r>
                <a14:m>
                  <m:oMath xmlns:m="http://schemas.openxmlformats.org/officeDocument/2006/math">
                    <m:r>
                      <a:rPr lang="en-CA" sz="4000" b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sz="4000" b="1" dirty="0"/>
                  <a:t>	       &gt;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Dominant individuals perform more sentinel behaviour than subordinates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306" y="2252591"/>
                <a:ext cx="5111658" cy="3438660"/>
              </a:xfrm>
              <a:blipFill>
                <a:blip r:embed="rId3"/>
                <a:stretch>
                  <a:fillRect l="-2384" t="-47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8368323" y="5312229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70942" y="4764771"/>
            <a:ext cx="50662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Could be energy-related but also be a result of different benefits provided by the behaviour</a:t>
            </a:r>
          </a:p>
        </p:txBody>
      </p:sp>
      <p:pic>
        <p:nvPicPr>
          <p:cNvPr id="6" name="Graphic 5" descr="Female with solid fill">
            <a:extLst>
              <a:ext uri="{FF2B5EF4-FFF2-40B4-BE49-F238E27FC236}">
                <a16:creationId xmlns:a16="http://schemas.microsoft.com/office/drawing/2014/main" id="{B1EEC003-CE51-7525-1E5D-035266B13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6693" y="2020698"/>
            <a:ext cx="914400" cy="914400"/>
          </a:xfrm>
          <a:prstGeom prst="rect">
            <a:avLst/>
          </a:prstGeom>
        </p:spPr>
      </p:pic>
      <p:pic>
        <p:nvPicPr>
          <p:cNvPr id="7" name="Graphic 6" descr="Male with solid fill">
            <a:extLst>
              <a:ext uri="{FF2B5EF4-FFF2-40B4-BE49-F238E27FC236}">
                <a16:creationId xmlns:a16="http://schemas.microsoft.com/office/drawing/2014/main" id="{32235B0B-657D-470F-EBC1-9BD6FB9BC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942" y="2020698"/>
            <a:ext cx="914400" cy="914400"/>
          </a:xfrm>
          <a:prstGeom prst="rect">
            <a:avLst/>
          </a:prstGeom>
        </p:spPr>
      </p:pic>
      <p:pic>
        <p:nvPicPr>
          <p:cNvPr id="27" name="Graphic 26" descr="Male with solid fill">
            <a:extLst>
              <a:ext uri="{FF2B5EF4-FFF2-40B4-BE49-F238E27FC236}">
                <a16:creationId xmlns:a16="http://schemas.microsoft.com/office/drawing/2014/main" id="{90EA5B44-3CC4-7ABA-8F98-306DD6ED7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6008" y="2016796"/>
            <a:ext cx="914400" cy="914400"/>
          </a:xfrm>
          <a:prstGeom prst="rect">
            <a:avLst/>
          </a:prstGeom>
        </p:spPr>
      </p:pic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EF22D003-0B4D-4821-69A3-7C397324B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4771" y="2047877"/>
            <a:ext cx="914400" cy="914400"/>
          </a:xfrm>
          <a:prstGeom prst="rect">
            <a:avLst/>
          </a:prstGeom>
        </p:spPr>
      </p:pic>
      <p:pic>
        <p:nvPicPr>
          <p:cNvPr id="30" name="Graphic 29" descr="Crown with solid fill">
            <a:extLst>
              <a:ext uri="{FF2B5EF4-FFF2-40B4-BE49-F238E27FC236}">
                <a16:creationId xmlns:a16="http://schemas.microsoft.com/office/drawing/2014/main" id="{FB2AB624-7D70-F76C-86F4-92B868A40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942" y="1369806"/>
            <a:ext cx="914400" cy="914400"/>
          </a:xfrm>
          <a:prstGeom prst="rect">
            <a:avLst/>
          </a:prstGeom>
        </p:spPr>
      </p:pic>
      <p:pic>
        <p:nvPicPr>
          <p:cNvPr id="31" name="Graphic 30" descr="Crown with solid fill">
            <a:extLst>
              <a:ext uri="{FF2B5EF4-FFF2-40B4-BE49-F238E27FC236}">
                <a16:creationId xmlns:a16="http://schemas.microsoft.com/office/drawing/2014/main" id="{6D21C180-CF31-9B66-D016-821F6AB64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4408" y="1342998"/>
            <a:ext cx="914400" cy="914400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9E733F9E-5CE4-9957-F7DD-93CF216B51E7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BCD03-3562-3FCE-E065-E9E1C79CF8FD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29" name="Connector: Curved 19">
            <a:extLst>
              <a:ext uri="{FF2B5EF4-FFF2-40B4-BE49-F238E27FC236}">
                <a16:creationId xmlns:a16="http://schemas.microsoft.com/office/drawing/2014/main" id="{A7D60804-64B5-8745-FB98-9BD353F51840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ED13F3-4D3F-E3D1-B2EB-0772D3FB1FFE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7D792F96-B315-FB24-993F-C141BDAECD43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D85B1C-CF01-DD6D-15BA-3493A69C9CB1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103FA5C-1E08-D999-0AE8-BB37A89B6A00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5037B8-156D-A261-9762-8CF8C1370AE6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E4EF3DC-98D1-86CC-F8ED-F9129923E082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DD3BA7E-0BEE-F5D0-D4CE-E694B0639F10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41" name="Graphic 40" descr="Full battery with solid fill">
            <a:extLst>
              <a:ext uri="{FF2B5EF4-FFF2-40B4-BE49-F238E27FC236}">
                <a16:creationId xmlns:a16="http://schemas.microsoft.com/office/drawing/2014/main" id="{1918FB6F-F6D1-CBC4-036F-19A6CAC0C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42" name="Graphic 41" descr="Battery with solid fill">
            <a:extLst>
              <a:ext uri="{FF2B5EF4-FFF2-40B4-BE49-F238E27FC236}">
                <a16:creationId xmlns:a16="http://schemas.microsoft.com/office/drawing/2014/main" id="{FC864D82-BC42-D4C4-E489-DFC203077C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43" name="Graphic 42" descr="Battery charging with solid fill">
            <a:extLst>
              <a:ext uri="{FF2B5EF4-FFF2-40B4-BE49-F238E27FC236}">
                <a16:creationId xmlns:a16="http://schemas.microsoft.com/office/drawing/2014/main" id="{41FD3F43-7FB0-6471-FD3E-16E8DAF9C9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6E730F2-81BD-DAEA-02E1-2117A2146B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Empty battery with solid fill">
            <a:extLst>
              <a:ext uri="{FF2B5EF4-FFF2-40B4-BE49-F238E27FC236}">
                <a16:creationId xmlns:a16="http://schemas.microsoft.com/office/drawing/2014/main" id="{F0A99650-4E7E-7C21-600E-C3C381E962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46" name="Picture 45" descr="A silhouette of a meerkat&#10;&#10;Description automatically generated">
            <a:extLst>
              <a:ext uri="{FF2B5EF4-FFF2-40B4-BE49-F238E27FC236}">
                <a16:creationId xmlns:a16="http://schemas.microsoft.com/office/drawing/2014/main" id="{B343475F-4186-3A3D-B5FF-0FE9449731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47" name="Picture 46" descr="A black silhouette of a dog&#10;&#10;Description automatically generated">
            <a:extLst>
              <a:ext uri="{FF2B5EF4-FFF2-40B4-BE49-F238E27FC236}">
                <a16:creationId xmlns:a16="http://schemas.microsoft.com/office/drawing/2014/main" id="{611FDD6C-7744-FB55-AB0D-596CCBCDD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792F398-9A45-67E0-E3D3-FBD9F950F3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49" name="Picture 48" descr="A silhouette of a meerkat&#10;&#10;Description automatically generated">
            <a:extLst>
              <a:ext uri="{FF2B5EF4-FFF2-40B4-BE49-F238E27FC236}">
                <a16:creationId xmlns:a16="http://schemas.microsoft.com/office/drawing/2014/main" id="{1E45DC0C-4442-4C65-0D14-523DA94E57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0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11658" cy="312786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greater the risk, the greater the incentive to be a sentinel.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e.g. The presence of predators results in increased sentinel efforts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7258619" y="5036534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53030" y="5036534"/>
            <a:ext cx="506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Surprisingly, the presence of outgroup rivals also increased sentinel efforts…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D90BC-9FE7-6E73-7856-329882C5C99B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7" name="Connector: Curved 19">
            <a:extLst>
              <a:ext uri="{FF2B5EF4-FFF2-40B4-BE49-F238E27FC236}">
                <a16:creationId xmlns:a16="http://schemas.microsoft.com/office/drawing/2014/main" id="{5FC260DC-6602-2535-787A-349BB3BFAA8F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070A42B-FB84-A46F-A6D7-33EB9971BDF4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A0A21CF-CA2B-BC4B-0B56-30A3B269CE68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A63E57-A76D-EA07-9FC3-F50ABD410E55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15C8948-5253-844A-53D8-726ED08C1D99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04C0F71-D9A3-8CBB-4072-98DC16C2D5EF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7F78A71A-1848-DC04-B513-E49D9C2AAF0C}"/>
              </a:ext>
            </a:extLst>
          </p:cNvPr>
          <p:cNvCxnSpPr>
            <a:cxnSpLocks/>
            <a:stCxn id="42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9E2CE9-01BE-EBAE-7312-3E4C1C00E7B3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34" name="Graphic 33" descr="Full battery with solid fill">
            <a:extLst>
              <a:ext uri="{FF2B5EF4-FFF2-40B4-BE49-F238E27FC236}">
                <a16:creationId xmlns:a16="http://schemas.microsoft.com/office/drawing/2014/main" id="{4CD5C163-88A7-608B-CA45-B77A993AB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35" name="Graphic 34" descr="Battery with solid fill">
            <a:extLst>
              <a:ext uri="{FF2B5EF4-FFF2-40B4-BE49-F238E27FC236}">
                <a16:creationId xmlns:a16="http://schemas.microsoft.com/office/drawing/2014/main" id="{58493EA4-A9D1-968D-9F36-CCFABFA09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36" name="Graphic 35" descr="Battery charging with solid fill">
            <a:extLst>
              <a:ext uri="{FF2B5EF4-FFF2-40B4-BE49-F238E27FC236}">
                <a16:creationId xmlns:a16="http://schemas.microsoft.com/office/drawing/2014/main" id="{3A6E013B-2EAD-E44C-C25D-DD7A6D2C2C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6B7E315-E7C0-3E27-60DB-7D6DBD55FB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Empty battery with solid fill">
            <a:extLst>
              <a:ext uri="{FF2B5EF4-FFF2-40B4-BE49-F238E27FC236}">
                <a16:creationId xmlns:a16="http://schemas.microsoft.com/office/drawing/2014/main" id="{6C69C3CB-FA22-4017-1125-4859474786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39" name="Picture 38" descr="A silhouette of a meerkat&#10;&#10;Description automatically generated">
            <a:extLst>
              <a:ext uri="{FF2B5EF4-FFF2-40B4-BE49-F238E27FC236}">
                <a16:creationId xmlns:a16="http://schemas.microsoft.com/office/drawing/2014/main" id="{51D100E4-0616-2925-869A-3130C54534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40" name="Picture 39" descr="A black silhouette of a dog&#10;&#10;Description automatically generated">
            <a:extLst>
              <a:ext uri="{FF2B5EF4-FFF2-40B4-BE49-F238E27FC236}">
                <a16:creationId xmlns:a16="http://schemas.microsoft.com/office/drawing/2014/main" id="{FF68CE87-ADE6-C400-927C-ADFAA09D7B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D96CB6E-9C1E-DC6D-D2CF-8100957B49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42" name="Picture 41" descr="A silhouette of a meerkat&#10;&#10;Description automatically generated">
            <a:extLst>
              <a:ext uri="{FF2B5EF4-FFF2-40B4-BE49-F238E27FC236}">
                <a16:creationId xmlns:a16="http://schemas.microsoft.com/office/drawing/2014/main" id="{CCC7FC5C-34F6-9813-263F-234F9E1E3E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Non-antipredator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06" y="1690688"/>
            <a:ext cx="5111658" cy="4866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sentinel’s perch provides good visibility over a large area.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This could provide non-antipredator benefits to certain individuals:</a:t>
            </a:r>
          </a:p>
          <a:p>
            <a:pPr>
              <a:buFontTx/>
              <a:buChar char="-"/>
            </a:pPr>
            <a:r>
              <a:rPr lang="en-CA" dirty="0"/>
              <a:t>Territory defense</a:t>
            </a:r>
          </a:p>
          <a:p>
            <a:pPr>
              <a:buFontTx/>
              <a:buChar char="-"/>
            </a:pPr>
            <a:r>
              <a:rPr lang="en-CA" dirty="0"/>
              <a:t>Mate guarding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0D43E25B-278A-F0B4-8BED-C9A4415CC314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29F24-5024-D8F5-877E-F7E741AEFC43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5" name="Connector: Curved 19">
            <a:extLst>
              <a:ext uri="{FF2B5EF4-FFF2-40B4-BE49-F238E27FC236}">
                <a16:creationId xmlns:a16="http://schemas.microsoft.com/office/drawing/2014/main" id="{F712EB7C-536B-E886-F8B7-39E33A0359E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0BE21C-C9FD-8C5A-00DE-BF31A64B7FDB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C1B6156-87C0-AF95-8B86-983FAF75E1AA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4F164F-739D-4A64-C829-008C102FAD01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71E60D7A-B079-B3EE-FDCE-CD3295043A9B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BAD95F-3164-13EB-BD4B-B57C5ACDA8E9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7FA757C-2862-6B9B-C1DC-B9325BE35FB8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5725CDB-2DD5-6BB9-45A1-3537B815B479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32" name="Graphic 31" descr="Full battery with solid fill">
            <a:extLst>
              <a:ext uri="{FF2B5EF4-FFF2-40B4-BE49-F238E27FC236}">
                <a16:creationId xmlns:a16="http://schemas.microsoft.com/office/drawing/2014/main" id="{4A9BB246-6AA2-47C9-470E-6D5A12214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34" name="Graphic 33" descr="Battery with solid fill">
            <a:extLst>
              <a:ext uri="{FF2B5EF4-FFF2-40B4-BE49-F238E27FC236}">
                <a16:creationId xmlns:a16="http://schemas.microsoft.com/office/drawing/2014/main" id="{435B6A65-85CE-738B-0D1A-652EC34D0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35" name="Graphic 34" descr="Battery charging with solid fill">
            <a:extLst>
              <a:ext uri="{FF2B5EF4-FFF2-40B4-BE49-F238E27FC236}">
                <a16:creationId xmlns:a16="http://schemas.microsoft.com/office/drawing/2014/main" id="{D7EC2334-E883-8360-EC2B-A10EDDE5C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13E3BEA-B3F6-691B-ACB4-1CA07ABB96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Empty battery with solid fill">
            <a:extLst>
              <a:ext uri="{FF2B5EF4-FFF2-40B4-BE49-F238E27FC236}">
                <a16:creationId xmlns:a16="http://schemas.microsoft.com/office/drawing/2014/main" id="{9BAB2E3F-0A39-32C5-80D1-4195F892E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38" name="Picture 37" descr="A silhouette of a meerkat&#10;&#10;Description automatically generated">
            <a:extLst>
              <a:ext uri="{FF2B5EF4-FFF2-40B4-BE49-F238E27FC236}">
                <a16:creationId xmlns:a16="http://schemas.microsoft.com/office/drawing/2014/main" id="{67881FE2-5DA2-85FF-8DD3-2C77ED250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39" name="Picture 38" descr="A black silhouette of a dog&#10;&#10;Description automatically generated">
            <a:extLst>
              <a:ext uri="{FF2B5EF4-FFF2-40B4-BE49-F238E27FC236}">
                <a16:creationId xmlns:a16="http://schemas.microsoft.com/office/drawing/2014/main" id="{6AFF30BB-E590-9785-54D8-22F562D0EC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40" name="Picture 3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DBDB98-76C4-59BB-4E0A-150C209A0A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41" name="Picture 40" descr="A silhouette of a meerkat&#10;&#10;Description automatically generated">
            <a:extLst>
              <a:ext uri="{FF2B5EF4-FFF2-40B4-BE49-F238E27FC236}">
                <a16:creationId xmlns:a16="http://schemas.microsoft.com/office/drawing/2014/main" id="{C2B55E72-FCD1-5D51-467E-8A250358D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8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927" y="4214552"/>
            <a:ext cx="2024303" cy="2186247"/>
          </a:xfrm>
          <a:prstGeom prst="rect">
            <a:avLst/>
          </a:prstGeom>
        </p:spPr>
      </p:pic>
      <p:pic>
        <p:nvPicPr>
          <p:cNvPr id="9" name="Picture 8" descr="A black silhouette of a dog&#10;&#10;Description automatically generated">
            <a:extLst>
              <a:ext uri="{FF2B5EF4-FFF2-40B4-BE49-F238E27FC236}">
                <a16:creationId xmlns:a16="http://schemas.microsoft.com/office/drawing/2014/main" id="{CC63AFED-0D7A-64D0-659B-83362E70F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171" y="5286895"/>
            <a:ext cx="1416940" cy="941798"/>
          </a:xfrm>
          <a:prstGeom prst="rect">
            <a:avLst/>
          </a:prstGeom>
        </p:spPr>
      </p:pic>
      <p:pic>
        <p:nvPicPr>
          <p:cNvPr id="11" name="Picture 10" descr="A silhouette of a bird&#10;&#10;Description automatically generated">
            <a:extLst>
              <a:ext uri="{FF2B5EF4-FFF2-40B4-BE49-F238E27FC236}">
                <a16:creationId xmlns:a16="http://schemas.microsoft.com/office/drawing/2014/main" id="{8D717B63-2056-C9CF-057F-AA9D3B544F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8665" y1="65222" x2="22813" y2="68871"/>
                        <a14:foregroundMark x1="30573" y1="64032" x2="29123" y2="64936"/>
                        <a14:backgroundMark x1="22917" y1="29032" x2="24948" y2="28871"/>
                        <a14:backgroundMark x1="28073" y1="25645" x2="29323" y2="26532"/>
                        <a14:backgroundMark x1="32865" y1="24919" x2="34010" y2="26210"/>
                        <a14:backgroundMark x1="16875" y1="32903" x2="17865" y2="33790"/>
                        <a14:backgroundMark x1="19583" y1="37661" x2="20729" y2="36855"/>
                        <a14:backgroundMark x1="22344" y1="40161" x2="23802" y2="39274"/>
                        <a14:backgroundMark x1="23958" y1="43548" x2="26823" y2="42097"/>
                        <a14:backgroundMark x1="39479" y1="55726" x2="39115" y2="55565"/>
                        <a14:backgroundMark x1="25313" y1="74677" x2="26458" y2="73065"/>
                        <a14:backgroundMark x1="27240" y1="67984" x2="28646" y2="66532"/>
                        <a14:backgroundMark x1="33906" y1="82661" x2="34583" y2="81210"/>
                        <a14:backgroundMark x1="73646" y1="35403" x2="73177" y2="35565"/>
                        <a14:backgroundMark x1="80417" y1="38226" x2="79635" y2="38387"/>
                        <a14:backgroundMark x1="74948" y1="44597" x2="74115" y2="44597"/>
                        <a14:backgroundMark x1="64948" y1="50968" x2="63958" y2="5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760" y="-1496960"/>
            <a:ext cx="3616838" cy="23358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7BA003-38E1-052A-AD92-AF09C3F88A52}"/>
              </a:ext>
            </a:extLst>
          </p:cNvPr>
          <p:cNvGrpSpPr/>
          <p:nvPr/>
        </p:nvGrpSpPr>
        <p:grpSpPr>
          <a:xfrm>
            <a:off x="4160581" y="4064924"/>
            <a:ext cx="3616838" cy="2335875"/>
            <a:chOff x="6096000" y="1093125"/>
            <a:chExt cx="3616838" cy="2335875"/>
          </a:xfrm>
        </p:grpSpPr>
        <p:pic>
          <p:nvPicPr>
            <p:cNvPr id="12" name="Picture 11" descr="A black silhouette of a dog&#10;&#10;Description automatically generated">
              <a:extLst>
                <a:ext uri="{FF2B5EF4-FFF2-40B4-BE49-F238E27FC236}">
                  <a16:creationId xmlns:a16="http://schemas.microsoft.com/office/drawing/2014/main" id="{6026F612-0D03-FE8A-CCF4-A3E14A2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24971" y="2487202"/>
              <a:ext cx="1416940" cy="941798"/>
            </a:xfrm>
            <a:prstGeom prst="rect">
              <a:avLst/>
            </a:prstGeom>
          </p:spPr>
        </p:pic>
        <p:pic>
          <p:nvPicPr>
            <p:cNvPr id="13" name="Picture 12" descr="A silhouette of a bird&#10;&#10;Description automatically generated">
              <a:extLst>
                <a:ext uri="{FF2B5EF4-FFF2-40B4-BE49-F238E27FC236}">
                  <a16:creationId xmlns:a16="http://schemas.microsoft.com/office/drawing/2014/main" id="{D82206BF-3DE2-81AC-053E-E15B15B0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8665" y1="65222" x2="22813" y2="68871"/>
                          <a14:foregroundMark x1="30573" y1="64032" x2="29123" y2="64936"/>
                          <a14:backgroundMark x1="22917" y1="29032" x2="24948" y2="28871"/>
                          <a14:backgroundMark x1="28073" y1="25645" x2="29323" y2="26532"/>
                          <a14:backgroundMark x1="32865" y1="24919" x2="34010" y2="26210"/>
                          <a14:backgroundMark x1="16875" y1="32903" x2="17865" y2="33790"/>
                          <a14:backgroundMark x1="19583" y1="37661" x2="20729" y2="36855"/>
                          <a14:backgroundMark x1="22344" y1="40161" x2="23802" y2="39274"/>
                          <a14:backgroundMark x1="23958" y1="43548" x2="26823" y2="42097"/>
                          <a14:backgroundMark x1="39479" y1="55726" x2="39115" y2="55565"/>
                          <a14:backgroundMark x1="25313" y1="74677" x2="26458" y2="73065"/>
                          <a14:backgroundMark x1="27240" y1="67984" x2="28646" y2="66532"/>
                          <a14:backgroundMark x1="33906" y1="82661" x2="34583" y2="81210"/>
                          <a14:backgroundMark x1="73646" y1="35403" x2="73177" y2="35565"/>
                          <a14:backgroundMark x1="80417" y1="38226" x2="79635" y2="38387"/>
                          <a14:backgroundMark x1="74948" y1="44597" x2="74115" y2="44597"/>
                          <a14:backgroundMark x1="64948" y1="50968" x2="63958" y2="508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93125"/>
              <a:ext cx="3616838" cy="2335875"/>
            </a:xfrm>
            <a:prstGeom prst="rect">
              <a:avLst/>
            </a:prstGeom>
          </p:spPr>
        </p:pic>
      </p:grpSp>
      <p:pic>
        <p:nvPicPr>
          <p:cNvPr id="17" name="Picture 1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5962EB5-A7EE-DFBF-524B-FFC296B06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18" name="Picture 1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57C5FDE9-C12F-910D-4034-2BC1EE163E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19" name="Picture 1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CC2841F5-B133-648C-AC60-8D1BF711F9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DB9C6957-AFF1-EA51-509A-677D497A4D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21" name="Picture 2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0824D21E-ED36-DF7D-9B44-303E5B88AD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22" name="Picture 2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3F1D731-BEA0-9065-A6EA-2D41B5582FD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23" name="Picture 2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480F975E-E107-1FF9-36EE-E5CB6FDE11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24" name="Picture 2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18ACC443-B351-4F4C-9AE7-9E6FE3833C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25" name="Picture 2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104ECAA3-C13F-69B9-B124-8F03EE113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26" name="Picture 2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29F7C5E4-6FFB-808F-BDE6-85A2DD81D2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27" name="Picture 2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488CC8B3-27DB-4095-82FD-9CBF9EE7F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28" name="Picture 2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C5BF125-13B2-85D9-CF4C-082D219CFA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29" name="Picture 2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71C861F-56BD-AAE7-FF4C-230A23E63C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30" name="Picture 2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82B7E361-FC83-DA8E-E207-F9915AC5646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pic>
        <p:nvPicPr>
          <p:cNvPr id="16" name="Picture 15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620B1F19-AA77-C72C-4CF8-A1E3C62AE5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0.38919 -0.1076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52305 0.679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46" y="3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13148 L 0.61563 -0.907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72" y="-4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can intrinsic and extrinsic factors affect sentinel decision-making?</a:t>
            </a:r>
          </a:p>
          <a:p>
            <a:pPr lvl="1">
              <a:buFontTx/>
              <a:buChar char="-"/>
            </a:pPr>
            <a:r>
              <a:rPr lang="en-CA" b="1" dirty="0"/>
              <a:t>Energetic availability </a:t>
            </a:r>
            <a:r>
              <a:rPr lang="en-CA" b="1" dirty="0">
                <a:sym typeface="Symbol" panose="05050102010706020507" pitchFamily="18" charset="2"/>
              </a:rPr>
              <a:t> =  Sentinel behaviour</a:t>
            </a:r>
          </a:p>
          <a:p>
            <a:pPr lvl="1">
              <a:buFontTx/>
              <a:buChar char="-"/>
            </a:pPr>
            <a:r>
              <a:rPr lang="en-CA" b="1" dirty="0">
                <a:sym typeface="Symbol" panose="05050102010706020507" pitchFamily="18" charset="2"/>
              </a:rPr>
              <a:t>Risk  =  Sentinel behaviour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B00E1-6633-2643-0A57-43D0450060DB}"/>
              </a:ext>
            </a:extLst>
          </p:cNvPr>
          <p:cNvSpPr txBox="1"/>
          <p:nvPr/>
        </p:nvSpPr>
        <p:spPr>
          <a:xfrm>
            <a:off x="990600" y="4764107"/>
            <a:ext cx="1090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Behaviours can also be modified to best suit the individual’s habitat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EA77F-65E3-79DC-F744-45D05050D51E}"/>
              </a:ext>
            </a:extLst>
          </p:cNvPr>
          <p:cNvSpPr txBox="1"/>
          <p:nvPr/>
        </p:nvSpPr>
        <p:spPr>
          <a:xfrm>
            <a:off x="990600" y="3810000"/>
            <a:ext cx="10909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Habitat can affect these factors, in turn affecting the behaviour</a:t>
            </a:r>
          </a:p>
          <a:p>
            <a:r>
              <a:rPr lang="en-CA" sz="2800" dirty="0"/>
              <a:t>	- e.g. natural vs. urban environments</a:t>
            </a:r>
          </a:p>
        </p:txBody>
      </p:sp>
    </p:spTree>
    <p:extLst>
      <p:ext uri="{BB962C8B-B14F-4D97-AF65-F5344CB8AC3E}">
        <p14:creationId xmlns:p14="http://schemas.microsoft.com/office/powerpoint/2010/main" val="35271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Urbanization</a:t>
            </a:r>
            <a:endParaRPr lang="fr-CA" sz="5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DB174B-74ED-7D81-25FC-15843A3DE0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740118"/>
            <a:ext cx="5554082" cy="537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462E6-5F90-DD07-A7CA-35739AD3EFD3}"/>
              </a:ext>
            </a:extLst>
          </p:cNvPr>
          <p:cNvSpPr txBox="1"/>
          <p:nvPr/>
        </p:nvSpPr>
        <p:spPr>
          <a:xfrm>
            <a:off x="349113" y="6335395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Urbanization</a:t>
            </a:r>
            <a:endParaRPr lang="fr-CA" sz="5400" dirty="0">
              <a:cs typeface="Calibri Ligh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01AA13-75F0-22FD-568D-C495CAFA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7169" y="1312094"/>
            <a:ext cx="5164404" cy="5378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F66E2-7A61-93CC-A187-1272F486E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7D12-AA53-A4A2-2E6D-968145405496}"/>
              </a:ext>
            </a:extLst>
          </p:cNvPr>
          <p:cNvSpPr txBox="1"/>
          <p:nvPr/>
        </p:nvSpPr>
        <p:spPr>
          <a:xfrm>
            <a:off x="6281283" y="6488668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31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48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Urban areas are not </a:t>
            </a:r>
            <a:r>
              <a:rPr lang="fr-CA" dirty="0" err="1">
                <a:cs typeface="Calibri"/>
              </a:rPr>
              <a:t>uniform</a:t>
            </a:r>
            <a:r>
              <a:rPr lang="fr-CA" dirty="0">
                <a:cs typeface="Calibri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1" y="3111318"/>
            <a:ext cx="458484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8" descr="A carpet with a map of buildings and roads&#10;&#10;Description automatically generated">
            <a:extLst>
              <a:ext uri="{FF2B5EF4-FFF2-40B4-BE49-F238E27FC236}">
                <a16:creationId xmlns:a16="http://schemas.microsoft.com/office/drawing/2014/main" id="{D2841ACE-646F-8FFE-6F74-0DD5A158F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9904"/>
            <a:ext cx="5538281" cy="36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584"/>
            <a:ext cx="10515600" cy="1325563"/>
          </a:xfrm>
        </p:spPr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385720" y="5908921"/>
            <a:ext cx="524846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effectLst/>
              </a:rPr>
              <a:t>American crow population increasing in urban areas over the last 5 decades</a:t>
            </a:r>
          </a:p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7210767" y="1937391"/>
            <a:ext cx="407204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American crows are an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sentinel-using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, </a:t>
            </a:r>
            <a:r>
              <a:rPr lang="fr-CA" sz="2800" dirty="0" err="1">
                <a:cs typeface="Calibri"/>
              </a:rPr>
              <a:t>making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them</a:t>
            </a:r>
            <a:r>
              <a:rPr lang="fr-CA" sz="2800" dirty="0">
                <a:cs typeface="Calibri"/>
              </a:rPr>
              <a:t> a good model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 to observe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behaviour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DF1702-17A6-A9C8-458E-4F8C44779C14}"/>
              </a:ext>
            </a:extLst>
          </p:cNvPr>
          <p:cNvGrpSpPr/>
          <p:nvPr/>
        </p:nvGrpSpPr>
        <p:grpSpPr>
          <a:xfrm>
            <a:off x="601069" y="151584"/>
            <a:ext cx="7721339" cy="5846277"/>
            <a:chOff x="738229" y="197357"/>
            <a:chExt cx="7721339" cy="58462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643C2C-2C28-4AA1-4AA4-0F2E28F0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29" y="1299859"/>
              <a:ext cx="6609698" cy="4743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0342ED-5211-2C06-90FB-F810452E3063}"/>
                </a:ext>
              </a:extLst>
            </p:cNvPr>
            <p:cNvSpPr txBox="1"/>
            <p:nvPr/>
          </p:nvSpPr>
          <p:spPr>
            <a:xfrm>
              <a:off x="1949841" y="1416632"/>
              <a:ext cx="2197274" cy="31315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2B434A-98A1-C161-048A-3CE84BB617FE}"/>
                </a:ext>
              </a:extLst>
            </p:cNvPr>
            <p:cNvSpPr txBox="1"/>
            <p:nvPr/>
          </p:nvSpPr>
          <p:spPr>
            <a:xfrm rot="16200000">
              <a:off x="-265953" y="3274718"/>
              <a:ext cx="298321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2000" b="1" dirty="0">
                  <a:cs typeface="Calibri"/>
                </a:rPr>
                <a:t>Crows </a:t>
              </a:r>
              <a:r>
                <a:rPr lang="fr-CA" sz="2000" b="1" dirty="0" err="1">
                  <a:cs typeface="Calibri"/>
                </a:rPr>
                <a:t>spotted</a:t>
              </a:r>
              <a:r>
                <a:rPr lang="fr-CA" sz="2000" b="1" dirty="0">
                  <a:cs typeface="Calibri"/>
                </a:rPr>
                <a:t> per </a:t>
              </a:r>
              <a:r>
                <a:rPr lang="fr-CA" sz="2000" b="1" dirty="0" err="1">
                  <a:cs typeface="Calibri"/>
                </a:rPr>
                <a:t>hour</a:t>
              </a:r>
              <a:endParaRPr lang="fr-CA" sz="2000" dirty="0">
                <a:cs typeface="Calibri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29D41E-8F0D-D547-E6FD-31FAA5E4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112" y="197357"/>
              <a:ext cx="4073456" cy="3590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can intrinsic and extrinsic factors affect sentinel decision-making?</a:t>
            </a:r>
          </a:p>
          <a:p>
            <a:pPr lvl="1">
              <a:buFontTx/>
              <a:buChar char="-"/>
            </a:pPr>
            <a:r>
              <a:rPr lang="en-CA" b="1" dirty="0"/>
              <a:t>Energetic availability </a:t>
            </a:r>
            <a:r>
              <a:rPr lang="en-CA" b="1" dirty="0">
                <a:sym typeface="Symbol" panose="05050102010706020507" pitchFamily="18" charset="2"/>
              </a:rPr>
              <a:t> =  Sentinel behaviour</a:t>
            </a:r>
          </a:p>
          <a:p>
            <a:pPr lvl="1">
              <a:buFontTx/>
              <a:buChar char="-"/>
            </a:pPr>
            <a:r>
              <a:rPr lang="en-CA" b="1" dirty="0">
                <a:sym typeface="Symbol" panose="05050102010706020507" pitchFamily="18" charset="2"/>
              </a:rPr>
              <a:t>Risk  =  Sentinel behaviour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DA0B4-D625-4702-FFBA-60F0B8615112}"/>
              </a:ext>
            </a:extLst>
          </p:cNvPr>
          <p:cNvSpPr txBox="1"/>
          <p:nvPr/>
        </p:nvSpPr>
        <p:spPr>
          <a:xfrm>
            <a:off x="838200" y="3735407"/>
            <a:ext cx="103632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How </a:t>
            </a:r>
            <a:r>
              <a:rPr lang="fr-CA" sz="2800" dirty="0" err="1">
                <a:cs typeface="Calibri"/>
              </a:rPr>
              <a:t>could</a:t>
            </a:r>
            <a:r>
              <a:rPr lang="fr-CA" sz="2800" dirty="0">
                <a:cs typeface="Calibri"/>
              </a:rPr>
              <a:t> the use of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behaviour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the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of an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sentinel-using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836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901" y="503237"/>
            <a:ext cx="8293100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358" y="3408766"/>
            <a:ext cx="5092194" cy="34492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en-CA" dirty="0"/>
          </a:p>
          <a:p>
            <a:r>
              <a:rPr lang="en-CA" dirty="0"/>
              <a:t>Foraging bouts were video recorded from a distance and analyzed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8BBB3703-574F-0AF2-2B26-92E3C2B9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533" y="1828800"/>
            <a:ext cx="6055486" cy="4935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259612" y="0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1615-BDF5-19E5-4053-2AC96FD7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10DD-9045-33D1-01FA-E5B65B5A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 pictures of both, mention bylaws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867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927" y="4214552"/>
            <a:ext cx="2024303" cy="2186247"/>
          </a:xfrm>
          <a:prstGeom prst="rect">
            <a:avLst/>
          </a:prstGeom>
        </p:spPr>
      </p:pic>
      <p:pic>
        <p:nvPicPr>
          <p:cNvPr id="4" name="Picture 3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98A9E09-2F52-FF7B-3451-C2805F557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E247689C-F1D2-3BE1-2961-0CDC67D6A0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31" name="Picture 3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373E6D9E-14EB-E21F-BEC9-1296FAA58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32" name="Picture 3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03E6446-63E0-6FAA-7A1B-4222344BE5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43" name="Picture 4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59719FA5-1E6E-4B5B-98C7-7D66F947D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44" name="Picture 4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A77128D7-7BE5-588E-7E5E-ADABB4EC5E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45" name="Picture 4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606A3FB7-DAB5-57AE-E020-A81AF7280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46" name="Picture 4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DD27115-9B7B-AB53-A57E-FEDE303C3C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47" name="Picture 4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A682584A-7183-FABF-1296-8EBFD51D3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48" name="Picture 4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558B82D-38F4-0C44-24EA-388053A54C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49" name="Picture 4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14404A0-6592-5931-039C-9FD950851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50" name="Picture 4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C530262E-BFE1-B9BB-FD2A-C01AAC5257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51" name="Picture 5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8432E7E-E71E-26FF-4C64-6797BCE20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52" name="Picture 5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6E83BCD-F297-BC88-A0F7-0E1FEECFC5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Two main measurements:</a:t>
            </a:r>
            <a:endParaRPr lang="en-CA" dirty="0">
              <a:cs typeface="Calibri"/>
            </a:endParaRPr>
          </a:p>
          <a:p>
            <a:r>
              <a:rPr lang="en-CA" dirty="0"/>
              <a:t>The proportion of ‘foraging time’ allocated to each behavior</a:t>
            </a:r>
          </a:p>
          <a:p>
            <a:r>
              <a:rPr lang="en-CA" dirty="0">
                <a:cs typeface="Calibri"/>
              </a:rPr>
              <a:t>Duration of bouts </a:t>
            </a:r>
            <a:r>
              <a:rPr lang="en-CA" dirty="0">
                <a:cs typeface="Calibri"/>
                <a:sym typeface="Wingdings" panose="05000000000000000000" pitchFamily="2" charset="2"/>
              </a:rPr>
              <a:t></a:t>
            </a:r>
            <a:r>
              <a:rPr lang="en-CA" dirty="0">
                <a:cs typeface="Calibri"/>
              </a:rPr>
              <a:t> each instance of a behaviour </a:t>
            </a:r>
          </a:p>
          <a:p>
            <a:pPr marL="0" indent="0">
              <a:buNone/>
            </a:pP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56E577A-550A-54E3-F266-2CE75E50CBBC}"/>
              </a:ext>
            </a:extLst>
          </p:cNvPr>
          <p:cNvSpPr/>
          <p:nvPr/>
        </p:nvSpPr>
        <p:spPr>
          <a:xfrm>
            <a:off x="4343400" y="2125980"/>
            <a:ext cx="7189470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0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28789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7"/>
          <a:stretch/>
        </p:blipFill>
        <p:spPr>
          <a:xfrm>
            <a:off x="4313366" y="1230404"/>
            <a:ext cx="7878634" cy="5092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4039925" cy="1719072"/>
          </a:xfrm>
        </p:spPr>
        <p:txBody>
          <a:bodyPr anchor="b">
            <a:normAutofit fontScale="90000"/>
          </a:bodyPr>
          <a:lstStyle/>
          <a:p>
            <a:r>
              <a:rPr lang="en-CA" sz="5400" dirty="0"/>
              <a:t>Proportion of time was unaffected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291718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FE031-24E0-0D46-A052-A4C20884A7A6}"/>
              </a:ext>
            </a:extLst>
          </p:cNvPr>
          <p:cNvSpPr/>
          <p:nvPr/>
        </p:nvSpPr>
        <p:spPr>
          <a:xfrm rot="5400000">
            <a:off x="8381801" y="-2195662"/>
            <a:ext cx="326185" cy="7294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72" y="-26852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82874" y="286793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85EB58-91A7-743E-3D81-26CFC245CA93}"/>
              </a:ext>
            </a:extLst>
          </p:cNvPr>
          <p:cNvSpPr/>
          <p:nvPr/>
        </p:nvSpPr>
        <p:spPr>
          <a:xfrm>
            <a:off x="5144270" y="1672488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2C340C-AF04-4D9D-398E-9155BC078B51}"/>
              </a:ext>
            </a:extLst>
          </p:cNvPr>
          <p:cNvSpPr/>
          <p:nvPr/>
        </p:nvSpPr>
        <p:spPr>
          <a:xfrm>
            <a:off x="8826701" y="1777169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7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4" y="639519"/>
            <a:ext cx="4032000" cy="727893"/>
          </a:xfrm>
        </p:spPr>
        <p:txBody>
          <a:bodyPr anchor="b">
            <a:noAutofit/>
          </a:bodyPr>
          <a:lstStyle/>
          <a:p>
            <a:r>
              <a:rPr lang="en-CA" dirty="0"/>
              <a:t>Bout duration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005900"/>
            <a:ext cx="3429000" cy="4212020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Bouts of foraging </a:t>
            </a:r>
            <a:r>
              <a:rPr lang="en-US" sz="2200" dirty="0" err="1"/>
              <a:t>behaviour</a:t>
            </a:r>
            <a:r>
              <a:rPr lang="en-US" sz="2200" dirty="0"/>
              <a:t> were significantly longer in green areas.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No significant effects on bouts of alert </a:t>
            </a:r>
            <a:r>
              <a:rPr lang="en-US" sz="2200" dirty="0" err="1"/>
              <a:t>behaviour</a:t>
            </a:r>
            <a:r>
              <a:rPr lang="en-US" sz="2200" dirty="0"/>
              <a:t>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Sentinel presence did not significantly affect the duration of bouts.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200" dirty="0"/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A935DC-04C5-EC8A-2AAF-3F85F3911A39}"/>
              </a:ext>
            </a:extLst>
          </p:cNvPr>
          <p:cNvSpPr/>
          <p:nvPr/>
        </p:nvSpPr>
        <p:spPr>
          <a:xfrm>
            <a:off x="540639" y="1864728"/>
            <a:ext cx="3609594" cy="1361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88438-E7D8-2C88-2405-8FF945955968}"/>
              </a:ext>
            </a:extLst>
          </p:cNvPr>
          <p:cNvSpPr/>
          <p:nvPr/>
        </p:nvSpPr>
        <p:spPr>
          <a:xfrm>
            <a:off x="613157" y="3429000"/>
            <a:ext cx="3609594" cy="786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439D2-F069-800A-DE6B-3E9D99C8C1EA}"/>
              </a:ext>
            </a:extLst>
          </p:cNvPr>
          <p:cNvSpPr/>
          <p:nvPr/>
        </p:nvSpPr>
        <p:spPr>
          <a:xfrm rot="5400000">
            <a:off x="8342176" y="-2480550"/>
            <a:ext cx="326185" cy="7294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510E8-C3E9-3A24-1207-10A321E5E391}"/>
              </a:ext>
            </a:extLst>
          </p:cNvPr>
          <p:cNvSpPr/>
          <p:nvPr/>
        </p:nvSpPr>
        <p:spPr>
          <a:xfrm>
            <a:off x="5441592" y="1047928"/>
            <a:ext cx="2834642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FA32F-CBBC-3D23-2D89-F04C2D126D1F}"/>
              </a:ext>
            </a:extLst>
          </p:cNvPr>
          <p:cNvSpPr/>
          <p:nvPr/>
        </p:nvSpPr>
        <p:spPr>
          <a:xfrm>
            <a:off x="8807372" y="1011863"/>
            <a:ext cx="2648028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5E1ED-CDBB-4363-548F-97B8756FF49D}"/>
              </a:ext>
            </a:extLst>
          </p:cNvPr>
          <p:cNvSpPr/>
          <p:nvPr/>
        </p:nvSpPr>
        <p:spPr>
          <a:xfrm>
            <a:off x="540639" y="4217545"/>
            <a:ext cx="3324757" cy="1093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98ECA-F151-3C6C-12E8-9F555C8FDFCE}"/>
              </a:ext>
            </a:extLst>
          </p:cNvPr>
          <p:cNvSpPr txBox="1"/>
          <p:nvPr/>
        </p:nvSpPr>
        <p:spPr>
          <a:xfrm rot="16200000">
            <a:off x="3055193" y="2778774"/>
            <a:ext cx="34107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Mean Bout Duration (s)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8ACE4E-9FCD-34D0-1510-9FEC5A29EC6A}"/>
              </a:ext>
            </a:extLst>
          </p:cNvPr>
          <p:cNvSpPr/>
          <p:nvPr/>
        </p:nvSpPr>
        <p:spPr>
          <a:xfrm>
            <a:off x="6883400" y="1562100"/>
            <a:ext cx="1125748" cy="1308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8ACDC8-7B9E-573D-B142-E781FB0A8002}"/>
              </a:ext>
            </a:extLst>
          </p:cNvPr>
          <p:cNvSpPr/>
          <p:nvPr/>
        </p:nvSpPr>
        <p:spPr>
          <a:xfrm>
            <a:off x="5761248" y="3302000"/>
            <a:ext cx="1257300" cy="1181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B86E6-7A5A-FCB3-275C-E7175939E91E}"/>
              </a:ext>
            </a:extLst>
          </p:cNvPr>
          <p:cNvCxnSpPr>
            <a:stCxn id="16" idx="7"/>
            <a:endCxn id="15" idx="3"/>
          </p:cNvCxnSpPr>
          <p:nvPr/>
        </p:nvCxnSpPr>
        <p:spPr>
          <a:xfrm flipV="1">
            <a:off x="6834421" y="2678633"/>
            <a:ext cx="213841" cy="796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5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32000" cy="727893"/>
          </a:xfrm>
        </p:spPr>
        <p:txBody>
          <a:bodyPr anchor="b">
            <a:noAutofit/>
          </a:bodyPr>
          <a:lstStyle/>
          <a:p>
            <a:r>
              <a:rPr lang="en-CA" dirty="0"/>
              <a:t>Bout duration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414016"/>
            <a:ext cx="3429000" cy="38039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Significant interaction between sentinel presence and generalized environment on both foraging and alert </a:t>
            </a:r>
            <a:r>
              <a:rPr lang="en-CA" sz="2200" dirty="0"/>
              <a:t>behaviours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ACDD2-1FC0-352C-E7C7-D914406DEE0B}"/>
              </a:ext>
            </a:extLst>
          </p:cNvPr>
          <p:cNvSpPr txBox="1"/>
          <p:nvPr/>
        </p:nvSpPr>
        <p:spPr>
          <a:xfrm rot="16200000">
            <a:off x="3055193" y="2778774"/>
            <a:ext cx="34107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Mean Bout Duration 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233152-65A9-35AC-D98E-2FA447063C63}"/>
              </a:ext>
            </a:extLst>
          </p:cNvPr>
          <p:cNvSpPr/>
          <p:nvPr/>
        </p:nvSpPr>
        <p:spPr>
          <a:xfrm rot="5400000">
            <a:off x="8342176" y="-2480550"/>
            <a:ext cx="326185" cy="7294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7509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Food in green areas can take longer to forage on</a:t>
            </a:r>
          </a:p>
          <a:p>
            <a:r>
              <a:rPr lang="en-CA" dirty="0"/>
              <a:t>Vegetation might obscure food – </a:t>
            </a:r>
            <a:r>
              <a:rPr lang="en-CA" b="1" dirty="0">
                <a:solidFill>
                  <a:srgbClr val="FF0000"/>
                </a:solidFill>
              </a:rPr>
              <a:t>Time to find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r>
              <a:rPr lang="en-CA" dirty="0"/>
              <a:t>Prey might use vegetation to escape – </a:t>
            </a:r>
            <a:r>
              <a:rPr lang="en-CA" b="1" dirty="0">
                <a:solidFill>
                  <a:srgbClr val="FF0000"/>
                </a:solidFill>
              </a:rPr>
              <a:t>Time to catch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Comparatively, foraging in commercial areas could be easier</a:t>
            </a:r>
          </a:p>
          <a:p>
            <a:r>
              <a:rPr lang="en-CA" dirty="0"/>
              <a:t> Impermeable surfaces </a:t>
            </a:r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– </a:t>
            </a:r>
            <a:r>
              <a:rPr lang="en-CA" b="1" dirty="0">
                <a:solidFill>
                  <a:srgbClr val="0070C0"/>
                </a:solidFill>
              </a:rPr>
              <a:t>Time to find/catch food </a:t>
            </a:r>
            <a:r>
              <a:rPr lang="en-CA" b="1" dirty="0">
                <a:solidFill>
                  <a:srgbClr val="0070C0"/>
                </a:solidFill>
                <a:sym typeface="Symbol" panose="05050102010706020507" pitchFamily="18" charset="2"/>
              </a:rPr>
              <a:t></a:t>
            </a:r>
          </a:p>
          <a:p>
            <a:r>
              <a:rPr lang="en-CA" dirty="0">
                <a:sym typeface="Symbol" panose="05050102010706020507" pitchFamily="18" charset="2"/>
              </a:rPr>
              <a:t>Anthropogenic resources  </a:t>
            </a:r>
            <a:r>
              <a:rPr lang="en-CA" dirty="0"/>
              <a:t>–</a:t>
            </a:r>
            <a:r>
              <a:rPr lang="en-CA" dirty="0">
                <a:solidFill>
                  <a:srgbClr val="0070C0"/>
                </a:solidFill>
              </a:rPr>
              <a:t> </a:t>
            </a:r>
            <a:r>
              <a:rPr lang="en-CA" b="1" dirty="0">
                <a:solidFill>
                  <a:srgbClr val="0070C0"/>
                </a:solidFill>
              </a:rPr>
              <a:t>Time to find/catch food </a:t>
            </a:r>
            <a:r>
              <a:rPr lang="en-CA" b="1" dirty="0">
                <a:solidFill>
                  <a:srgbClr val="0070C0"/>
                </a:solidFill>
                <a:sym typeface="Symbol" panose="05050102010706020507" pitchFamily="18" charset="2"/>
              </a:rPr>
              <a:t></a:t>
            </a:r>
          </a:p>
          <a:p>
            <a:pPr marL="0" indent="0">
              <a:buNone/>
            </a:pPr>
            <a:endParaRPr lang="en-CA" b="1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761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This could explain the shift in preference towards anthropogenic resources in urbanized species.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However, foraging on urban resources could be unhealthy</a:t>
            </a:r>
          </a:p>
          <a:p>
            <a:r>
              <a:rPr lang="en-CA" dirty="0"/>
              <a:t>Caloric content </a:t>
            </a:r>
            <a:r>
              <a:rPr lang="en-CA" dirty="0">
                <a:sym typeface="Symbol" panose="05050102010706020507" pitchFamily="18" charset="2"/>
              </a:rPr>
              <a:t> but nutritional value </a:t>
            </a:r>
          </a:p>
          <a:p>
            <a:r>
              <a:rPr lang="en-CA" dirty="0">
                <a:sym typeface="Symbol" panose="05050102010706020507" pitchFamily="18" charset="2"/>
              </a:rPr>
              <a:t>Lower quality but easily accessible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dirty="0">
                <a:sym typeface="Symbol" panose="05050102010706020507" pitchFamily="18" charset="2"/>
              </a:rPr>
              <a:t>Natural food sources in green areas </a:t>
            </a:r>
            <a:r>
              <a:rPr lang="en-CA" dirty="0"/>
              <a:t>– Worth the risk?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229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3E03-BFD4-3160-8623-901FA71E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61FE-2E78-8C59-CB0E-B1DD6F6B3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type and frequency of threats differ between the two environments:</a:t>
            </a:r>
          </a:p>
          <a:p>
            <a:pPr>
              <a:buFontTx/>
              <a:buChar char="-"/>
            </a:pPr>
            <a:r>
              <a:rPr lang="en-CA" dirty="0"/>
              <a:t>Commercial areas – </a:t>
            </a:r>
            <a:r>
              <a:rPr lang="en-CA" b="1" dirty="0"/>
              <a:t>Vehicles</a:t>
            </a:r>
            <a:r>
              <a:rPr lang="en-CA" dirty="0"/>
              <a:t>, pedestrians, pets</a:t>
            </a:r>
          </a:p>
          <a:p>
            <a:pPr>
              <a:buFontTx/>
              <a:buChar char="-"/>
            </a:pPr>
            <a:r>
              <a:rPr lang="en-CA" dirty="0"/>
              <a:t>Green areas – Pedestrians, pets, </a:t>
            </a:r>
            <a:r>
              <a:rPr lang="en-CA" b="1" dirty="0"/>
              <a:t>raptors</a:t>
            </a:r>
            <a:r>
              <a:rPr lang="en-CA" dirty="0"/>
              <a:t> </a:t>
            </a:r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Green areas are also typically quieter and have longer sightlines, potentially making sentinel behaviour more effective than in commercial areas.</a:t>
            </a:r>
          </a:p>
        </p:txBody>
      </p:sp>
    </p:spTree>
    <p:extLst>
      <p:ext uri="{BB962C8B-B14F-4D97-AF65-F5344CB8AC3E}">
        <p14:creationId xmlns:p14="http://schemas.microsoft.com/office/powerpoint/2010/main" val="2255108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3F5E-C293-7671-3D4E-73BF2E3D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Sentinel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F3A5-CBEB-A6AE-1061-B826864A1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510"/>
            <a:ext cx="10515600" cy="438245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Benefits from sentinel coverage could depend on foraging environment.</a:t>
            </a:r>
          </a:p>
          <a:p>
            <a:pPr marL="0" indent="0">
              <a:buNone/>
            </a:pPr>
            <a:r>
              <a:rPr lang="en-CA" dirty="0"/>
              <a:t>Foragers could also be foraging in a ‘riskier’ but more efficient manner in the presence of a sentinel.</a:t>
            </a:r>
          </a:p>
          <a:p>
            <a:pPr marL="0" indent="0">
              <a:buNone/>
            </a:pPr>
            <a:r>
              <a:rPr lang="en-CA" dirty="0"/>
              <a:t>	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Graphic 4" descr="Fir tree outline">
            <a:extLst>
              <a:ext uri="{FF2B5EF4-FFF2-40B4-BE49-F238E27FC236}">
                <a16:creationId xmlns:a16="http://schemas.microsoft.com/office/drawing/2014/main" id="{D57B15EB-57BE-BD24-666C-D31A577A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91903"/>
            <a:ext cx="2385060" cy="2385060"/>
          </a:xfrm>
          <a:prstGeom prst="rect">
            <a:avLst/>
          </a:prstGeom>
        </p:spPr>
      </p:pic>
      <p:pic>
        <p:nvPicPr>
          <p:cNvPr id="6" name="Graphic 5" descr="Fir tree outline">
            <a:extLst>
              <a:ext uri="{FF2B5EF4-FFF2-40B4-BE49-F238E27FC236}">
                <a16:creationId xmlns:a16="http://schemas.microsoft.com/office/drawing/2014/main" id="{0C093467-285B-A528-9685-87824C04C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6940" y="3791903"/>
            <a:ext cx="2385060" cy="2385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91E10-19CB-82F5-188F-FA880030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483" y="5830566"/>
            <a:ext cx="493354" cy="34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D7032-6973-0B11-1E00-BD47B3C59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683" y="5830566"/>
            <a:ext cx="493354" cy="346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4C828-9BEC-639E-904A-B2FB1589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329" y="5349232"/>
            <a:ext cx="493354" cy="346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E784A-370A-0836-00F0-E55EFF4C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140" y="5830565"/>
            <a:ext cx="493354" cy="346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DD58A7-2992-F7C6-26BA-E6B650D82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103" y="4897116"/>
            <a:ext cx="493354" cy="346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CFBED-EEA6-4749-B14B-C9E810B73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163" y="5830564"/>
            <a:ext cx="493354" cy="346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316D5-D9CA-8BEA-4799-F6E41635A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268" y="3522966"/>
            <a:ext cx="558404" cy="537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D31203-11CC-7520-7A1D-6DBEEA4D2701}"/>
              </a:ext>
            </a:extLst>
          </p:cNvPr>
          <p:cNvSpPr txBox="1"/>
          <p:nvPr/>
        </p:nvSpPr>
        <p:spPr>
          <a:xfrm>
            <a:off x="5234940" y="3977640"/>
            <a:ext cx="5237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More space between individuals – </a:t>
            </a:r>
            <a:r>
              <a:rPr lang="en-CA" b="1" dirty="0">
                <a:solidFill>
                  <a:srgbClr val="FF0000"/>
                </a:solidFill>
              </a:rPr>
              <a:t>Risk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</a:p>
          <a:p>
            <a:r>
              <a:rPr lang="en-CA" dirty="0"/>
              <a:t>Foraging over a wider area – </a:t>
            </a:r>
            <a:r>
              <a:rPr lang="en-CA" b="1" dirty="0">
                <a:solidFill>
                  <a:srgbClr val="0070C0"/>
                </a:solidFill>
              </a:rPr>
              <a:t>Foraging Efficiency </a:t>
            </a:r>
            <a:r>
              <a:rPr lang="en-CA" b="1" dirty="0">
                <a:solidFill>
                  <a:srgbClr val="0070C0"/>
                </a:solidFill>
                <a:sym typeface="Symbol" panose="05050102010706020507" pitchFamily="18" charset="2"/>
              </a:rPr>
              <a:t>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05F76-5CA8-F1F4-A93D-B7AD7681BA17}"/>
              </a:ext>
            </a:extLst>
          </p:cNvPr>
          <p:cNvSpPr/>
          <p:nvPr/>
        </p:nvSpPr>
        <p:spPr>
          <a:xfrm>
            <a:off x="457200" y="2743200"/>
            <a:ext cx="11144250" cy="150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2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558767"/>
              </p:ext>
            </p:extLst>
          </p:nvPr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9F9-C23B-4316-6580-15985D83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important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256B-E465-1A59-13CD-76129C18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Two mutually exclusive requirements; too much of either is unfit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BD0CA3A-C033-68E8-CBF4-B28845493FC9}"/>
              </a:ext>
            </a:extLst>
          </p:cNvPr>
          <p:cNvSpPr/>
          <p:nvPr/>
        </p:nvSpPr>
        <p:spPr>
          <a:xfrm>
            <a:off x="5624384" y="5432500"/>
            <a:ext cx="943232" cy="9507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5FE3C-36B0-FEFA-F204-EDB5C64CAA97}"/>
              </a:ext>
            </a:extLst>
          </p:cNvPr>
          <p:cNvSpPr txBox="1"/>
          <p:nvPr/>
        </p:nvSpPr>
        <p:spPr>
          <a:xfrm>
            <a:off x="9274437" y="3945622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 Safety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starvation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E6681-BDC6-32CD-F673-6F236A88E81B}"/>
              </a:ext>
            </a:extLst>
          </p:cNvPr>
          <p:cNvSpPr txBox="1"/>
          <p:nvPr/>
        </p:nvSpPr>
        <p:spPr>
          <a:xfrm>
            <a:off x="238213" y="3945621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 Satiation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predation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73D4C2-BC6A-DB88-E91C-87F582E243FA}"/>
              </a:ext>
            </a:extLst>
          </p:cNvPr>
          <p:cNvGrpSpPr/>
          <p:nvPr/>
        </p:nvGrpSpPr>
        <p:grpSpPr>
          <a:xfrm>
            <a:off x="2434737" y="3945621"/>
            <a:ext cx="7322526" cy="2121729"/>
            <a:chOff x="2607193" y="2735961"/>
            <a:chExt cx="7322526" cy="21217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B8E4EB-77DF-6E78-55E6-60D6A7AB181D}"/>
                </a:ext>
              </a:extLst>
            </p:cNvPr>
            <p:cNvGrpSpPr/>
            <p:nvPr/>
          </p:nvGrpSpPr>
          <p:grpSpPr>
            <a:xfrm>
              <a:off x="2815280" y="4001294"/>
              <a:ext cx="6561440" cy="856396"/>
              <a:chOff x="2815280" y="4001294"/>
              <a:chExt cx="6561440" cy="85639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2B7AF6-1D43-255D-EB2F-1CC53CECD307}"/>
                  </a:ext>
                </a:extLst>
              </p:cNvPr>
              <p:cNvSpPr/>
              <p:nvPr/>
            </p:nvSpPr>
            <p:spPr>
              <a:xfrm>
                <a:off x="2815281" y="4001294"/>
                <a:ext cx="6561438" cy="21006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79065-6C57-5379-DFE8-F2D3EC8ADD08}"/>
                  </a:ext>
                </a:extLst>
              </p:cNvPr>
              <p:cNvSpPr txBox="1"/>
              <p:nvPr/>
            </p:nvSpPr>
            <p:spPr>
              <a:xfrm>
                <a:off x="2815280" y="4211359"/>
                <a:ext cx="21645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Foraging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51DE48-F286-47D4-2EDF-B2F4BE76F63F}"/>
                  </a:ext>
                </a:extLst>
              </p:cNvPr>
              <p:cNvSpPr txBox="1"/>
              <p:nvPr/>
            </p:nvSpPr>
            <p:spPr>
              <a:xfrm>
                <a:off x="7341514" y="4211358"/>
                <a:ext cx="20352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Vigilance</a:t>
                </a:r>
              </a:p>
            </p:txBody>
          </p:sp>
        </p:grpSp>
        <p:pic>
          <p:nvPicPr>
            <p:cNvPr id="15" name="Picture 14" descr="A silhouette of a meerkat&#10;&#10;Description automatically generated">
              <a:extLst>
                <a:ext uri="{FF2B5EF4-FFF2-40B4-BE49-F238E27FC236}">
                  <a16:creationId xmlns:a16="http://schemas.microsoft.com/office/drawing/2014/main" id="{2C0F1EFD-0D7C-A502-DD5A-38610FABF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4402" y="2735961"/>
              <a:ext cx="1445317" cy="1560942"/>
            </a:xfrm>
            <a:prstGeom prst="rect">
              <a:avLst/>
            </a:prstGeom>
          </p:spPr>
        </p:pic>
        <p:pic>
          <p:nvPicPr>
            <p:cNvPr id="17" name="Picture 16" descr="A black silhouette of a dog&#10;&#10;Description automatically generated">
              <a:extLst>
                <a:ext uri="{FF2B5EF4-FFF2-40B4-BE49-F238E27FC236}">
                  <a16:creationId xmlns:a16="http://schemas.microsoft.com/office/drawing/2014/main" id="{02C12327-A384-CDF6-4D55-8DAEDB66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07193" y="3354963"/>
              <a:ext cx="1176624" cy="782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14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F01B362-70B6-61B9-0A24-FF3AEDEFACB0}"/>
              </a:ext>
            </a:extLst>
          </p:cNvPr>
          <p:cNvGrpSpPr/>
          <p:nvPr/>
        </p:nvGrpSpPr>
        <p:grpSpPr>
          <a:xfrm>
            <a:off x="4387204" y="2131219"/>
            <a:ext cx="6894241" cy="2052637"/>
            <a:chOff x="2940050" y="1873250"/>
            <a:chExt cx="4197350" cy="1212850"/>
          </a:xfrm>
          <a:solidFill>
            <a:srgbClr val="CBCBCB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01FD49-9715-939C-CF38-5155F50AAF2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839E99-D7E3-3B65-D530-CB42E668F2FF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2129B7-C44F-843C-E22A-0897FE1E8B08}"/>
              </a:ext>
            </a:extLst>
          </p:cNvPr>
          <p:cNvGrpSpPr/>
          <p:nvPr/>
        </p:nvGrpSpPr>
        <p:grpSpPr>
          <a:xfrm>
            <a:off x="7820832" y="4256728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6E87DA-F45D-2369-408E-EEE63FD47F9D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B5417A-EE78-CF2D-C1F6-B72423F409A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54C7DF-3DC8-3EEB-CCAC-73411A18478C}"/>
              </a:ext>
            </a:extLst>
          </p:cNvPr>
          <p:cNvGrpSpPr/>
          <p:nvPr/>
        </p:nvGrpSpPr>
        <p:grpSpPr>
          <a:xfrm>
            <a:off x="4371169" y="4221312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DE7BF0-04B8-9FA8-0967-62969315D62C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8AB3F2-04E8-53FB-BD9B-624915C9C32D}"/>
                </a:ext>
              </a:extLst>
            </p:cNvPr>
            <p:cNvSpPr txBox="1"/>
            <p:nvPr/>
          </p:nvSpPr>
          <p:spPr>
            <a:xfrm>
              <a:off x="2940050" y="2257919"/>
              <a:ext cx="4171949" cy="44351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 green areas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Foraging ↑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C1F509-D7CD-1AA5-29AF-537BC62A90BC}"/>
              </a:ext>
            </a:extLst>
          </p:cNvPr>
          <p:cNvSpPr txBox="1"/>
          <p:nvPr/>
        </p:nvSpPr>
        <p:spPr>
          <a:xfrm>
            <a:off x="4572000" y="5715000"/>
            <a:ext cx="665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Significant interaction</a:t>
            </a:r>
          </a:p>
        </p:txBody>
      </p:sp>
    </p:spTree>
    <p:extLst>
      <p:ext uri="{BB962C8B-B14F-4D97-AF65-F5344CB8AC3E}">
        <p14:creationId xmlns:p14="http://schemas.microsoft.com/office/powerpoint/2010/main" val="34397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can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and </a:t>
            </a: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affect sentinel decision-making?</a:t>
            </a:r>
          </a:p>
          <a:p>
            <a:pPr lvl="1">
              <a:buFontTx/>
              <a:buChar char="-"/>
            </a:pPr>
            <a:r>
              <a:rPr lang="en-CA" b="1" dirty="0"/>
              <a:t>Energetic availability </a:t>
            </a:r>
            <a:r>
              <a:rPr lang="en-CA" b="1" dirty="0">
                <a:sym typeface="Symbol" panose="05050102010706020507" pitchFamily="18" charset="2"/>
              </a:rPr>
              <a:t> =  Sentinel behaviour</a:t>
            </a:r>
          </a:p>
          <a:p>
            <a:pPr lvl="1">
              <a:buFontTx/>
              <a:buChar char="-"/>
            </a:pPr>
            <a:r>
              <a:rPr lang="en-CA" b="1" dirty="0">
                <a:sym typeface="Symbol" panose="05050102010706020507" pitchFamily="18" charset="2"/>
              </a:rPr>
              <a:t>Risk  =  Sentinel behaviour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DA0B4-D625-4702-FFBA-60F0B8615112}"/>
              </a:ext>
            </a:extLst>
          </p:cNvPr>
          <p:cNvSpPr txBox="1"/>
          <p:nvPr/>
        </p:nvSpPr>
        <p:spPr>
          <a:xfrm>
            <a:off x="838200" y="3524240"/>
            <a:ext cx="1036320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How </a:t>
            </a:r>
            <a:r>
              <a:rPr lang="fr-CA" sz="2800" dirty="0" err="1">
                <a:cs typeface="Calibri"/>
              </a:rPr>
              <a:t>could</a:t>
            </a:r>
            <a:r>
              <a:rPr lang="fr-CA" sz="2800" dirty="0">
                <a:cs typeface="Calibri"/>
              </a:rPr>
              <a:t> the use of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behaviour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the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of an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sentinel-using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?</a:t>
            </a:r>
          </a:p>
          <a:p>
            <a:r>
              <a:rPr lang="en-CA" sz="2800" dirty="0"/>
              <a:t>The behaviour of foragers was significantly affected by </a:t>
            </a:r>
            <a:r>
              <a:rPr lang="en-CA" sz="2800" b="1" dirty="0"/>
              <a:t>foraging environment</a:t>
            </a:r>
            <a:r>
              <a:rPr lang="en-CA" sz="2800" dirty="0"/>
              <a:t> and its </a:t>
            </a:r>
            <a:r>
              <a:rPr lang="en-CA" sz="2800" b="1" dirty="0"/>
              <a:t>interaction with sentinel presence</a:t>
            </a:r>
            <a:r>
              <a:rPr lang="en-CA" sz="2800" dirty="0"/>
              <a:t>.</a:t>
            </a:r>
          </a:p>
          <a:p>
            <a:endParaRPr lang="fr-CA" sz="28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10753-4AAD-7DC4-F45A-3BA9841D9EFC}"/>
              </a:ext>
            </a:extLst>
          </p:cNvPr>
          <p:cNvSpPr txBox="1"/>
          <p:nvPr/>
        </p:nvSpPr>
        <p:spPr>
          <a:xfrm>
            <a:off x="838200" y="5724842"/>
            <a:ext cx="1051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Urbanization can potentially have effects on the propensity of individuals to perform sentinel behaviour.</a:t>
            </a:r>
          </a:p>
        </p:txBody>
      </p:sp>
    </p:spTree>
    <p:extLst>
      <p:ext uri="{BB962C8B-B14F-4D97-AF65-F5344CB8AC3E}">
        <p14:creationId xmlns:p14="http://schemas.microsoft.com/office/powerpoint/2010/main" val="140285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12CF1F-D6F6-D857-A2B0-A258ED2C0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4" t="29293" r="16398"/>
          <a:stretch/>
        </p:blipFill>
        <p:spPr>
          <a:xfrm>
            <a:off x="6477000" y="3742069"/>
            <a:ext cx="3449781" cy="3115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9329C-DB60-EEB3-182E-4736BCE3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1147"/>
          </a:xfrm>
        </p:spPr>
        <p:txBody>
          <a:bodyPr>
            <a:normAutofit/>
          </a:bodyPr>
          <a:lstStyle/>
          <a:p>
            <a:r>
              <a:rPr lang="en-US" dirty="0"/>
              <a:t>Sentinel </a:t>
            </a:r>
            <a:r>
              <a:rPr lang="en-US" dirty="0" err="1"/>
              <a:t>behaviour</a:t>
            </a:r>
            <a:r>
              <a:rPr lang="en-US" dirty="0"/>
              <a:t> and urban environments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55C9-3B31-A16C-2E82-61A4ACFAC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273"/>
            <a:ext cx="5004816" cy="3867911"/>
          </a:xfrm>
        </p:spPr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Anthropogenic foods</a:t>
            </a:r>
          </a:p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Urban predators</a:t>
            </a:r>
          </a:p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Human interaction</a:t>
            </a:r>
          </a:p>
          <a:p>
            <a:pPr>
              <a:buFont typeface="Symbol" panose="05050102010706020507" pitchFamily="18" charset="2"/>
              <a:buChar char="­"/>
            </a:pPr>
            <a:endParaRPr lang="en-CA" dirty="0"/>
          </a:p>
          <a:p>
            <a:pPr marL="0" indent="0">
              <a:buNone/>
            </a:pPr>
            <a:r>
              <a:rPr lang="en-CA" dirty="0"/>
              <a:t>Future research is required to build upon my findings</a:t>
            </a:r>
          </a:p>
        </p:txBody>
      </p:sp>
      <p:pic>
        <p:nvPicPr>
          <p:cNvPr id="5" name="Picture 4" descr="A bird standing in grass&#10;&#10;Description automatically generated">
            <a:extLst>
              <a:ext uri="{FF2B5EF4-FFF2-40B4-BE49-F238E27FC236}">
                <a16:creationId xmlns:a16="http://schemas.microsoft.com/office/drawing/2014/main" id="{D366AAE1-65CA-7738-090C-66BFD97EF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7" t="28586" r="35387" b="29091"/>
          <a:stretch/>
        </p:blipFill>
        <p:spPr>
          <a:xfrm>
            <a:off x="9081655" y="1094843"/>
            <a:ext cx="3110345" cy="2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4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5" name="Picture 4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0908FDFD-858D-86DE-2975-BF215BC7E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1765589"/>
            <a:ext cx="6526851" cy="51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294" y="1844675"/>
            <a:ext cx="46974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19" y="184805"/>
            <a:ext cx="335213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1F35-9F5D-7661-1515-4A4307FD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the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286B-A1C0-E6F7-E89B-67389A2E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20145" cy="2931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difficult task that depends on:</a:t>
            </a:r>
          </a:p>
          <a:p>
            <a:pPr>
              <a:buFontTx/>
              <a:buChar char="-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factors</a:t>
            </a:r>
          </a:p>
          <a:p>
            <a:pPr lvl="1">
              <a:buFontTx/>
              <a:buChar char="-"/>
            </a:pPr>
            <a:r>
              <a:rPr lang="en-CA" dirty="0"/>
              <a:t>Sex, energetic reserves</a:t>
            </a:r>
          </a:p>
          <a:p>
            <a:pPr marL="457200" lvl="1" indent="0">
              <a:buNone/>
            </a:pPr>
            <a:endParaRPr lang="en-CA" dirty="0"/>
          </a:p>
          <a:p>
            <a:pPr>
              <a:buFontTx/>
              <a:buChar char="-"/>
            </a:pPr>
            <a:r>
              <a:rPr lang="en-CA" b="1" dirty="0">
                <a:solidFill>
                  <a:schemeClr val="accent5"/>
                </a:solidFill>
              </a:rPr>
              <a:t>Extrinsic</a:t>
            </a:r>
            <a:r>
              <a:rPr lang="en-CA" dirty="0"/>
              <a:t> factors</a:t>
            </a:r>
          </a:p>
          <a:p>
            <a:pPr lvl="1">
              <a:buFontTx/>
              <a:buChar char="-"/>
            </a:pPr>
            <a:r>
              <a:rPr lang="en-CA" dirty="0"/>
              <a:t>Risk, environment</a:t>
            </a:r>
          </a:p>
          <a:p>
            <a:pPr lvl="1">
              <a:buFontTx/>
              <a:buChar char="-"/>
            </a:pP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F60-689D-9AAA-D95D-43C3788C7543}"/>
              </a:ext>
            </a:extLst>
          </p:cNvPr>
          <p:cNvSpPr txBox="1"/>
          <p:nvPr/>
        </p:nvSpPr>
        <p:spPr>
          <a:xfrm>
            <a:off x="838200" y="4650562"/>
            <a:ext cx="5666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Certain species have behaviours that facilitate this decision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3B842-744F-CA02-B7E4-2674014A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6" b="99147" l="1210" r="98589">
                        <a14:foregroundMark x1="40323" y1="5117" x2="42540" y2="18124"/>
                        <a14:foregroundMark x1="42540" y1="18124" x2="56048" y2="24733"/>
                        <a14:foregroundMark x1="56048" y1="24733" x2="49798" y2="13433"/>
                        <a14:foregroundMark x1="49798" y1="13433" x2="38508" y2="6610"/>
                        <a14:foregroundMark x1="38508" y1="6610" x2="37702" y2="5330"/>
                        <a14:foregroundMark x1="39516" y1="1706" x2="37702" y2="1706"/>
                        <a14:foregroundMark x1="12500" y1="75267" x2="10081" y2="81450"/>
                        <a14:foregroundMark x1="12097" y1="72708" x2="11492" y2="80171"/>
                        <a14:foregroundMark x1="88105" y1="36887" x2="81250" y2="44350"/>
                        <a14:foregroundMark x1="81250" y1="44350" x2="87097" y2="34968"/>
                        <a14:foregroundMark x1="87097" y1="34968" x2="86895" y2="33049"/>
                        <a14:foregroundMark x1="88508" y1="39019" x2="82863" y2="47335"/>
                        <a14:foregroundMark x1="82863" y1="47335" x2="90121" y2="41365"/>
                        <a14:foregroundMark x1="90121" y1="41365" x2="87702" y2="39232"/>
                        <a14:foregroundMark x1="9879" y1="59915" x2="9879" y2="59915"/>
                        <a14:foregroundMark x1="9073" y1="62473" x2="9073" y2="62900"/>
                        <a14:foregroundMark x1="11290" y1="74627" x2="1815" y2="77825"/>
                        <a14:foregroundMark x1="1815" y1="77825" x2="11694" y2="81450"/>
                        <a14:foregroundMark x1="11694" y1="81450" x2="10887" y2="75053"/>
                        <a14:foregroundMark x1="46169" y1="23667" x2="35685" y2="25800"/>
                        <a14:foregroundMark x1="35685" y1="25800" x2="46976" y2="29851"/>
                        <a14:foregroundMark x1="46976" y1="29851" x2="46169" y2="21535"/>
                        <a14:foregroundMark x1="46976" y1="37740" x2="36089" y2="52878"/>
                        <a14:foregroundMark x1="36089" y1="52878" x2="33468" y2="72068"/>
                        <a14:foregroundMark x1="33468" y1="72068" x2="28427" y2="83369"/>
                        <a14:foregroundMark x1="28427" y1="83369" x2="44153" y2="94030"/>
                        <a14:foregroundMark x1="44153" y1="94030" x2="56452" y2="89339"/>
                        <a14:foregroundMark x1="56452" y1="89339" x2="49798" y2="47548"/>
                        <a14:foregroundMark x1="49798" y1="47548" x2="45968" y2="38166"/>
                        <a14:foregroundMark x1="45968" y1="38166" x2="44960" y2="37953"/>
                        <a14:foregroundMark x1="27823" y1="86780" x2="8065" y2="88060"/>
                        <a14:foregroundMark x1="8065" y1="88060" x2="12298" y2="97655"/>
                        <a14:foregroundMark x1="12298" y1="97655" x2="24194" y2="99360"/>
                        <a14:foregroundMark x1="24194" y1="99360" x2="30444" y2="91258"/>
                        <a14:foregroundMark x1="30444" y1="91258" x2="26815" y2="87420"/>
                        <a14:foregroundMark x1="76815" y1="86780" x2="65927" y2="86354"/>
                        <a14:foregroundMark x1="65927" y1="86354" x2="65121" y2="96802"/>
                        <a14:foregroundMark x1="65121" y1="96802" x2="92944" y2="99360"/>
                        <a14:foregroundMark x1="92944" y1="99360" x2="98790" y2="91471"/>
                        <a14:foregroundMark x1="98790" y1="91471" x2="76210" y2="87633"/>
                        <a14:foregroundMark x1="21573" y1="93603" x2="31048" y2="96162"/>
                        <a14:foregroundMark x1="31048" y1="96162" x2="20968" y2="96802"/>
                        <a14:foregroundMark x1="20968" y1="96802" x2="18145" y2="94030"/>
                        <a14:foregroundMark x1="50202" y1="52878" x2="36290" y2="51812"/>
                        <a14:foregroundMark x1="36290" y1="51812" x2="33065" y2="63539"/>
                        <a14:foregroundMark x1="33065" y1="63539" x2="34476" y2="74840"/>
                        <a14:foregroundMark x1="34476" y1="74840" x2="31048" y2="89979"/>
                        <a14:foregroundMark x1="31048" y1="89979" x2="39919" y2="94030"/>
                        <a14:foregroundMark x1="39919" y1="94030" x2="56855" y2="94243"/>
                        <a14:foregroundMark x1="56855" y1="94243" x2="63306" y2="85501"/>
                        <a14:foregroundMark x1="63306" y1="85501" x2="56250" y2="59915"/>
                        <a14:foregroundMark x1="56250" y1="59915" x2="49194" y2="52452"/>
                        <a14:foregroundMark x1="49194" y1="52452" x2="48589" y2="52452"/>
                        <a14:foregroundMark x1="75605" y1="87420" x2="76411" y2="99360"/>
                        <a14:foregroundMark x1="76411" y1="99360" x2="77823" y2="86141"/>
                        <a14:foregroundMark x1="77823" y1="86141" x2="74395" y2="88060"/>
                        <a14:foregroundMark x1="6452" y1="90832" x2="11694" y2="99147"/>
                        <a14:foregroundMark x1="11694" y1="99147" x2="6855" y2="88060"/>
                        <a14:foregroundMark x1="6855" y1="88060" x2="3831" y2="92324"/>
                        <a14:foregroundMark x1="13105" y1="96802" x2="1210" y2="98294"/>
                        <a14:foregroundMark x1="1210" y1="98294" x2="9073" y2="88913"/>
                        <a14:foregroundMark x1="9073" y1="88913" x2="9677" y2="96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0369" y="1720633"/>
            <a:ext cx="3613431" cy="3416733"/>
          </a:xfrm>
          <a:prstGeom prst="rect">
            <a:avLst/>
          </a:prstGeom>
        </p:spPr>
      </p:pic>
      <p:pic>
        <p:nvPicPr>
          <p:cNvPr id="4" name="Picture 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29B283C6-A7F2-A63D-FE6C-2ACB5C852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5219939" y="2358569"/>
            <a:ext cx="876061" cy="879524"/>
          </a:xfrm>
          <a:prstGeom prst="rect">
            <a:avLst/>
          </a:prstGeom>
        </p:spPr>
      </p:pic>
      <p:pic>
        <p:nvPicPr>
          <p:cNvPr id="5" name="Picture 4" descr="A silhouette of a bird&#10;&#10;Description automatically generated">
            <a:extLst>
              <a:ext uri="{FF2B5EF4-FFF2-40B4-BE49-F238E27FC236}">
                <a16:creationId xmlns:a16="http://schemas.microsoft.com/office/drawing/2014/main" id="{174374C3-10FE-D874-3468-82D398032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8665" y1="65222" x2="22813" y2="68871"/>
                        <a14:foregroundMark x1="30573" y1="64032" x2="29123" y2="64936"/>
                        <a14:backgroundMark x1="22917" y1="29032" x2="24948" y2="28871"/>
                        <a14:backgroundMark x1="28073" y1="25645" x2="29323" y2="26532"/>
                        <a14:backgroundMark x1="32865" y1="24919" x2="34010" y2="26210"/>
                        <a14:backgroundMark x1="16875" y1="32903" x2="17865" y2="33790"/>
                        <a14:backgroundMark x1="19583" y1="37661" x2="20729" y2="36855"/>
                        <a14:backgroundMark x1="22344" y1="40161" x2="23802" y2="39274"/>
                        <a14:backgroundMark x1="23958" y1="43548" x2="26823" y2="42097"/>
                        <a14:backgroundMark x1="39479" y1="55726" x2="39115" y2="55565"/>
                        <a14:backgroundMark x1="25313" y1="74677" x2="26458" y2="73065"/>
                        <a14:backgroundMark x1="27240" y1="67984" x2="28646" y2="66532"/>
                        <a14:backgroundMark x1="33906" y1="82661" x2="34583" y2="81210"/>
                        <a14:backgroundMark x1="73646" y1="35403" x2="73177" y2="35565"/>
                        <a14:backgroundMark x1="80417" y1="38226" x2="79635" y2="38387"/>
                        <a14:backgroundMark x1="74948" y1="44597" x2="74115" y2="44597"/>
                        <a14:backgroundMark x1="64948" y1="50968" x2="63958" y2="5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63" y="3413613"/>
            <a:ext cx="2079811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927" y="4214552"/>
            <a:ext cx="2024303" cy="2186247"/>
          </a:xfrm>
          <a:prstGeom prst="rect">
            <a:avLst/>
          </a:prstGeom>
        </p:spPr>
      </p:pic>
      <p:pic>
        <p:nvPicPr>
          <p:cNvPr id="4" name="Picture 3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98A9E09-2F52-FF7B-3451-C2805F55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E247689C-F1D2-3BE1-2961-0CDC67D6A0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31" name="Picture 3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373E6D9E-14EB-E21F-BEC9-1296FAA5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32" name="Picture 3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03E6446-63E0-6FAA-7A1B-4222344BE5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43" name="Picture 4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59719FA5-1E6E-4B5B-98C7-7D66F947D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44" name="Picture 4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A77128D7-7BE5-588E-7E5E-ADABB4EC5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45" name="Picture 4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606A3FB7-DAB5-57AE-E020-A81AF7280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46" name="Picture 4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DD27115-9B7B-AB53-A57E-FEDE303C3C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47" name="Picture 4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A682584A-7183-FABF-1296-8EBFD51D3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48" name="Picture 4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558B82D-38F4-0C44-24EA-388053A5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49" name="Picture 4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14404A0-6592-5931-039C-9FD950851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50" name="Picture 4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C530262E-BFE1-B9BB-FD2A-C01AAC525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51" name="Picture 5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8432E7E-E71E-26FF-4C64-6797BCE20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52" name="Picture 5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6E83BCD-F297-BC88-A0F7-0E1FEECFC5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pic>
        <p:nvPicPr>
          <p:cNvPr id="6" name="Picture 5" descr="A black silhouette of a dog&#10;&#10;Description automatically generated">
            <a:extLst>
              <a:ext uri="{FF2B5EF4-FFF2-40B4-BE49-F238E27FC236}">
                <a16:creationId xmlns:a16="http://schemas.microsoft.com/office/drawing/2014/main" id="{A3616FDB-DCCF-B8C5-E6E6-2909E3D386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64562" y="5623480"/>
            <a:ext cx="1416940" cy="941798"/>
          </a:xfrm>
          <a:prstGeom prst="rect">
            <a:avLst/>
          </a:prstGeom>
        </p:spPr>
      </p:pic>
      <p:pic>
        <p:nvPicPr>
          <p:cNvPr id="10" name="Picture 9" descr="A silhouette of a meerkat&#10;&#10;Description automatically generated">
            <a:extLst>
              <a:ext uri="{FF2B5EF4-FFF2-40B4-BE49-F238E27FC236}">
                <a16:creationId xmlns:a16="http://schemas.microsoft.com/office/drawing/2014/main" id="{33363646-BD19-7599-2A89-597CAD871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9411" y="4563766"/>
            <a:ext cx="2024303" cy="2186247"/>
          </a:xfrm>
          <a:prstGeom prst="rect">
            <a:avLst/>
          </a:prstGeom>
        </p:spPr>
      </p:pic>
      <p:pic>
        <p:nvPicPr>
          <p:cNvPr id="11" name="Picture 10" descr="A black silhouette of a dog&#10;&#10;Description automatically generated">
            <a:extLst>
              <a:ext uri="{FF2B5EF4-FFF2-40B4-BE49-F238E27FC236}">
                <a16:creationId xmlns:a16="http://schemas.microsoft.com/office/drawing/2014/main" id="{65DDABA6-3D5B-AF58-8FB8-1BF8298515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851" y="5241693"/>
            <a:ext cx="1416940" cy="941798"/>
          </a:xfrm>
          <a:prstGeom prst="rect">
            <a:avLst/>
          </a:prstGeom>
        </p:spPr>
      </p:pic>
      <p:pic>
        <p:nvPicPr>
          <p:cNvPr id="16" name="Picture 15" descr="A black silhouette of a dog&#10;&#10;Description automatically generated">
            <a:extLst>
              <a:ext uri="{FF2B5EF4-FFF2-40B4-BE49-F238E27FC236}">
                <a16:creationId xmlns:a16="http://schemas.microsoft.com/office/drawing/2014/main" id="{C137320C-27EE-F505-D68E-1651E3A9D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6124" y="4805137"/>
            <a:ext cx="1416940" cy="941798"/>
          </a:xfrm>
          <a:prstGeom prst="rect">
            <a:avLst/>
          </a:prstGeom>
        </p:spPr>
      </p:pic>
      <p:pic>
        <p:nvPicPr>
          <p:cNvPr id="17" name="Picture 16" descr="A silhouette of a meerkat&#10;&#10;Description automatically generated">
            <a:extLst>
              <a:ext uri="{FF2B5EF4-FFF2-40B4-BE49-F238E27FC236}">
                <a16:creationId xmlns:a16="http://schemas.microsoft.com/office/drawing/2014/main" id="{C3B7C4E1-A1F8-D52A-850C-DC346E24A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0973" y="3745423"/>
            <a:ext cx="2024303" cy="2186247"/>
          </a:xfrm>
          <a:prstGeom prst="rect">
            <a:avLst/>
          </a:prstGeom>
        </p:spPr>
      </p:pic>
      <p:pic>
        <p:nvPicPr>
          <p:cNvPr id="18" name="Picture 17" descr="A black silhouette of a dog&#10;&#10;Description automatically generated">
            <a:extLst>
              <a:ext uri="{FF2B5EF4-FFF2-40B4-BE49-F238E27FC236}">
                <a16:creationId xmlns:a16="http://schemas.microsoft.com/office/drawing/2014/main" id="{A8900CD8-F171-B60E-D0BA-AC8E7B31D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4001" y="4464118"/>
            <a:ext cx="1416940" cy="941798"/>
          </a:xfrm>
          <a:prstGeom prst="rect">
            <a:avLst/>
          </a:prstGeom>
        </p:spPr>
      </p:pic>
      <p:pic>
        <p:nvPicPr>
          <p:cNvPr id="19" name="Picture 18" descr="A silhouette of a meerkat&#10;&#10;Description automatically generated">
            <a:extLst>
              <a:ext uri="{FF2B5EF4-FFF2-40B4-BE49-F238E27FC236}">
                <a16:creationId xmlns:a16="http://schemas.microsoft.com/office/drawing/2014/main" id="{7FC715E3-5206-1A5A-2211-951AA3EA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8850" y="3404404"/>
            <a:ext cx="2024303" cy="21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98A9E09-2F52-FF7B-3451-C2805F557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E247689C-F1D2-3BE1-2961-0CDC67D6A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31" name="Picture 3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373E6D9E-14EB-E21F-BEC9-1296FAA58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32" name="Picture 3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03E6446-63E0-6FAA-7A1B-4222344BE5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43" name="Picture 4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59719FA5-1E6E-4B5B-98C7-7D66F947D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44" name="Picture 4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A77128D7-7BE5-588E-7E5E-ADABB4EC5E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45" name="Picture 4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606A3FB7-DAB5-57AE-E020-A81AF7280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46" name="Picture 4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DD27115-9B7B-AB53-A57E-FEDE303C3C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47" name="Picture 4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A682584A-7183-FABF-1296-8EBFD51D3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48" name="Picture 4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558B82D-38F4-0C44-24EA-388053A54C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49" name="Picture 4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14404A0-6592-5931-039C-9FD950851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50" name="Picture 4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C530262E-BFE1-B9BB-FD2A-C01AAC5257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51" name="Picture 5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8432E7E-E71E-26FF-4C64-6797BCE20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52" name="Picture 5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6E83BCD-F297-BC88-A0F7-0E1FEECFC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7648" r="23527" b="25947"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pic>
        <p:nvPicPr>
          <p:cNvPr id="6" name="Picture 5" descr="A black silhouette of a dog&#10;&#10;Description automatically generated">
            <a:extLst>
              <a:ext uri="{FF2B5EF4-FFF2-40B4-BE49-F238E27FC236}">
                <a16:creationId xmlns:a16="http://schemas.microsoft.com/office/drawing/2014/main" id="{A3616FDB-DCCF-B8C5-E6E6-2909E3D38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64562" y="5623480"/>
            <a:ext cx="1416940" cy="941798"/>
          </a:xfrm>
          <a:prstGeom prst="rect">
            <a:avLst/>
          </a:prstGeom>
        </p:spPr>
      </p:pic>
      <p:pic>
        <p:nvPicPr>
          <p:cNvPr id="16" name="Picture 15" descr="A black silhouette of a dog&#10;&#10;Description automatically generated">
            <a:extLst>
              <a:ext uri="{FF2B5EF4-FFF2-40B4-BE49-F238E27FC236}">
                <a16:creationId xmlns:a16="http://schemas.microsoft.com/office/drawing/2014/main" id="{C137320C-27EE-F505-D68E-1651E3A9D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6124" y="4805137"/>
            <a:ext cx="1416940" cy="941798"/>
          </a:xfrm>
          <a:prstGeom prst="rect">
            <a:avLst/>
          </a:prstGeom>
        </p:spPr>
      </p:pic>
      <p:pic>
        <p:nvPicPr>
          <p:cNvPr id="18" name="Picture 17" descr="A black silhouette of a dog&#10;&#10;Description automatically generated">
            <a:extLst>
              <a:ext uri="{FF2B5EF4-FFF2-40B4-BE49-F238E27FC236}">
                <a16:creationId xmlns:a16="http://schemas.microsoft.com/office/drawing/2014/main" id="{A8900CD8-F171-B60E-D0BA-AC8E7B31D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4001" y="4464118"/>
            <a:ext cx="1416940" cy="941798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65B9D6-ED19-92AD-E14C-121EDA986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-152445" y="4431843"/>
            <a:ext cx="4235095" cy="1948144"/>
          </a:xfrm>
          <a:prstGeom prst="rect">
            <a:avLst/>
          </a:prstGeo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950" y="2944552"/>
            <a:ext cx="2024303" cy="21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2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4B28-8736-573E-0453-55476F02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Sentinel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B729-8997-CF2D-E16F-120D86D9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2738" cy="3458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form of coordinated vigilance:</a:t>
            </a:r>
          </a:p>
          <a:p>
            <a:pPr marL="0" indent="0">
              <a:buNone/>
            </a:pPr>
            <a:r>
              <a:rPr lang="en-CA" dirty="0"/>
              <a:t>- Sentinel </a:t>
            </a:r>
            <a:r>
              <a:rPr lang="en-CA" b="1" dirty="0">
                <a:solidFill>
                  <a:srgbClr val="FF0000"/>
                </a:solidFill>
              </a:rPr>
              <a:t>loses</a:t>
            </a:r>
            <a:r>
              <a:rPr lang="en-CA" dirty="0"/>
              <a:t> foraging opportunities.</a:t>
            </a:r>
          </a:p>
          <a:p>
            <a:pPr marL="0" indent="0">
              <a:buNone/>
            </a:pPr>
            <a:r>
              <a:rPr lang="en-CA" dirty="0"/>
              <a:t>- Can result in </a:t>
            </a:r>
            <a:r>
              <a:rPr lang="en-CA" b="1" dirty="0">
                <a:solidFill>
                  <a:srgbClr val="0070C0"/>
                </a:solidFill>
              </a:rPr>
              <a:t>increased safety and food intake</a:t>
            </a:r>
            <a:r>
              <a:rPr lang="en-CA" dirty="0"/>
              <a:t> in foragers.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925BD-09D9-EAA6-C53B-C23C974879A8}"/>
              </a:ext>
            </a:extLst>
          </p:cNvPr>
          <p:cNvSpPr txBox="1"/>
          <p:nvPr/>
        </p:nvSpPr>
        <p:spPr>
          <a:xfrm>
            <a:off x="838200" y="4406544"/>
            <a:ext cx="613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Why do sentinels perform the behaviour if it is costly?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F7B7020-A7C0-0C88-F7C1-94A2B56CD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418" flipH="1">
            <a:off x="7319461" y="4100272"/>
            <a:ext cx="5207275" cy="2395347"/>
          </a:xfrm>
          <a:prstGeom prst="rect">
            <a:avLst/>
          </a:prstGeom>
        </p:spPr>
      </p:pic>
      <p:pic>
        <p:nvPicPr>
          <p:cNvPr id="16" name="Picture 15" descr="A silhouette of a meerkat&#10;&#10;Description automatically generated">
            <a:extLst>
              <a:ext uri="{FF2B5EF4-FFF2-40B4-BE49-F238E27FC236}">
                <a16:creationId xmlns:a16="http://schemas.microsoft.com/office/drawing/2014/main" id="{6A72BCEA-11FE-EDCE-FC2F-4464699B6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697" y="2683957"/>
            <a:ext cx="2024303" cy="2186247"/>
          </a:xfrm>
          <a:prstGeom prst="rect">
            <a:avLst/>
          </a:prstGeom>
        </p:spPr>
      </p:pic>
      <p:pic>
        <p:nvPicPr>
          <p:cNvPr id="17" name="Picture 16" descr="A black silhouette of a dog&#10;&#10;Description automatically generated">
            <a:extLst>
              <a:ext uri="{FF2B5EF4-FFF2-40B4-BE49-F238E27FC236}">
                <a16:creationId xmlns:a16="http://schemas.microsoft.com/office/drawing/2014/main" id="{5ABF2E5D-01A0-6861-C202-E3B8A4396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87529" y="5676900"/>
            <a:ext cx="1657735" cy="110184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F29E21-E776-F82D-6D4B-FFD9A1661B21}"/>
              </a:ext>
            </a:extLst>
          </p:cNvPr>
          <p:cNvCxnSpPr>
            <a:cxnSpLocks/>
          </p:cNvCxnSpPr>
          <p:nvPr/>
        </p:nvCxnSpPr>
        <p:spPr>
          <a:xfrm>
            <a:off x="7045264" y="2549020"/>
            <a:ext cx="3483036" cy="122806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363DE6-7958-AA56-F680-1B7C2C94E73E}"/>
              </a:ext>
            </a:extLst>
          </p:cNvPr>
          <p:cNvCxnSpPr>
            <a:cxnSpLocks/>
          </p:cNvCxnSpPr>
          <p:nvPr/>
        </p:nvCxnSpPr>
        <p:spPr>
          <a:xfrm>
            <a:off x="3630380" y="3777080"/>
            <a:ext cx="2198920" cy="1977888"/>
          </a:xfrm>
          <a:prstGeom prst="straightConnector1">
            <a:avLst/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92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can intrinsic and extrinsic factors affect sentinel decision-making?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856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0D1E3C0106464AA1599BBF010C9989" ma:contentTypeVersion="17" ma:contentTypeDescription="Create a new document." ma:contentTypeScope="" ma:versionID="6ca9cd2ec870c160ed1bf95280e5b79d">
  <xsd:schema xmlns:xsd="http://www.w3.org/2001/XMLSchema" xmlns:xs="http://www.w3.org/2001/XMLSchema" xmlns:p="http://schemas.microsoft.com/office/2006/metadata/properties" xmlns:ns3="35f86be8-1b64-4f58-b9d2-e809bacb39b5" xmlns:ns4="746ca82a-8737-4eaa-be85-54954cb6d81a" targetNamespace="http://schemas.microsoft.com/office/2006/metadata/properties" ma:root="true" ma:fieldsID="4d6cb4622c568daac4f04e70acc4ab45" ns3:_="" ns4:_="">
    <xsd:import namespace="35f86be8-1b64-4f58-b9d2-e809bacb39b5"/>
    <xsd:import namespace="746ca82a-8737-4eaa-be85-54954cb6d8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Details" minOccurs="0"/>
                <xsd:element ref="ns4:SharedWithUser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f86be8-1b64-4f58-b9d2-e809bacb39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ca82a-8737-4eaa-be85-54954cb6d81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5f86be8-1b64-4f58-b9d2-e809bacb39b5" xsi:nil="true"/>
  </documentManagement>
</p:properties>
</file>

<file path=customXml/itemProps1.xml><?xml version="1.0" encoding="utf-8"?>
<ds:datastoreItem xmlns:ds="http://schemas.openxmlformats.org/officeDocument/2006/customXml" ds:itemID="{48092D04-6DB2-4ED3-93E3-19D3C2D79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f86be8-1b64-4f58-b9d2-e809bacb39b5"/>
    <ds:schemaRef ds:uri="746ca82a-8737-4eaa-be85-54954cb6d8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38043E-37F0-4819-ABDB-59F333A7BF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676CC1-12CD-4DE7-A30F-81880D7F40B0}">
  <ds:schemaRefs>
    <ds:schemaRef ds:uri="http://schemas.openxmlformats.org/package/2006/metadata/core-properties"/>
    <ds:schemaRef ds:uri="http://schemas.microsoft.com/office/infopath/2007/PartnerControls"/>
    <ds:schemaRef ds:uri="746ca82a-8737-4eaa-be85-54954cb6d81a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35f86be8-1b64-4f58-b9d2-e809bacb39b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2040</Words>
  <Application>Microsoft Office PowerPoint</Application>
  <PresentationFormat>Widescreen</PresentationFormat>
  <Paragraphs>389</Paragraphs>
  <Slides>44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-apple-system</vt:lpstr>
      <vt:lpstr>Aptos</vt:lpstr>
      <vt:lpstr>Aptos Display</vt:lpstr>
      <vt:lpstr>Arial</vt:lpstr>
      <vt:lpstr>Calibri</vt:lpstr>
      <vt:lpstr>Calibri Light</vt:lpstr>
      <vt:lpstr>Cambria Math</vt:lpstr>
      <vt:lpstr>Symbol</vt:lpstr>
      <vt:lpstr>Wingdings</vt:lpstr>
      <vt:lpstr>Office Theme</vt:lpstr>
      <vt:lpstr>Sentinel Behaviour and Urban Environments:</vt:lpstr>
      <vt:lpstr>PowerPoint Presentation</vt:lpstr>
      <vt:lpstr>PowerPoint Presentation</vt:lpstr>
      <vt:lpstr>An important trade-off</vt:lpstr>
      <vt:lpstr>Finding the balance</vt:lpstr>
      <vt:lpstr>PowerPoint Presentation</vt:lpstr>
      <vt:lpstr>PowerPoint Presentation</vt:lpstr>
      <vt:lpstr>Sentinel behaviour</vt:lpstr>
      <vt:lpstr>Thesis objectives</vt:lpstr>
      <vt:lpstr>Selfless or selfish?</vt:lpstr>
      <vt:lpstr>Selfless or selfish?</vt:lpstr>
      <vt:lpstr>Decisions, decisions…</vt:lpstr>
      <vt:lpstr>Methods</vt:lpstr>
      <vt:lpstr>Search Results</vt:lpstr>
      <vt:lpstr>Trends observed</vt:lpstr>
      <vt:lpstr>Energy-related factors</vt:lpstr>
      <vt:lpstr>Dominance</vt:lpstr>
      <vt:lpstr>Risk</vt:lpstr>
      <vt:lpstr>Non-antipredator benefits</vt:lpstr>
      <vt:lpstr>Thesis objectives</vt:lpstr>
      <vt:lpstr>Urbanization</vt:lpstr>
      <vt:lpstr>Urbanization</vt:lpstr>
      <vt:lpstr>Urbanization</vt:lpstr>
      <vt:lpstr>Can species be successful in cities?</vt:lpstr>
      <vt:lpstr>American crows in urban areas</vt:lpstr>
      <vt:lpstr>Thesis objectives</vt:lpstr>
      <vt:lpstr>Methods</vt:lpstr>
      <vt:lpstr>Generalized Environment</vt:lpstr>
      <vt:lpstr>Methods</vt:lpstr>
      <vt:lpstr>Methods</vt:lpstr>
      <vt:lpstr>Research questions</vt:lpstr>
      <vt:lpstr>Proportion of time was unaffected</vt:lpstr>
      <vt:lpstr>Bout duration </vt:lpstr>
      <vt:lpstr>Bout duration</vt:lpstr>
      <vt:lpstr>Generalized environment</vt:lpstr>
      <vt:lpstr>Generalized environment</vt:lpstr>
      <vt:lpstr>Generalized environment</vt:lpstr>
      <vt:lpstr>Sentinel presence</vt:lpstr>
      <vt:lpstr>Predictions</vt:lpstr>
      <vt:lpstr>Results</vt:lpstr>
      <vt:lpstr>Thesis objectives</vt:lpstr>
      <vt:lpstr>Sentinel behaviour and urban environments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Popescu</dc:creator>
  <cp:lastModifiedBy>Alex Popescu</cp:lastModifiedBy>
  <cp:revision>9</cp:revision>
  <dcterms:created xsi:type="dcterms:W3CDTF">2024-08-23T10:23:44Z</dcterms:created>
  <dcterms:modified xsi:type="dcterms:W3CDTF">2024-09-08T20:41:24Z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0x0101003A0D1E3C0106464AA1599BBF010C9989</vt:lpwstr>
  </property>
</Properties>
</file>